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6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648D3-3C84-4893-8C73-8EAFB861FA0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6EE7F-5FA4-42F0-B8B5-F4401B8D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E7FE-8D83-4A53-BE04-667323D3F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09E61-8BD3-43E7-B843-0F6DDB8E4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4358-08A8-474C-91F0-B4371748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865A7-F890-414C-892B-FC9CC1E9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332B7-2B68-49CC-9850-476A5516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9C42-A130-4EE5-899C-D8652FA42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9222C-EB36-4043-8BA8-AF8FCF5B1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7BF7C-7239-4C49-B1F6-2E63EF24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ABF62-0821-427A-9BA0-0397C654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C99A-2764-484A-AE8C-5BB66DA8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9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28659-5AB0-45F0-B663-BBD853CBD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366BB-0486-4D7F-A9E4-E8BE64452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5F66F-BC1F-414C-B3CD-224CF093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A1AD1-AC3F-44C8-8881-D642352D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160D-DC87-4BEB-BA39-ABB24DB9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0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6C75C-CA4F-4CEF-A6A0-14D96043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51BD4-735C-42BA-9BC8-0100E27C3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F6B7A-A60E-4993-90B2-A60E7E89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951C2-2E66-4F39-B32A-B92ADDB69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A4D5B-F364-47A3-A0E0-97021F24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A2C3-3220-42DC-A868-DB318E71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3D629-3F6B-4306-BE7E-CC6AABD01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E6B1F-35C6-4FDF-B03C-B52DA7A4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986E3-6813-444C-A481-EB004AD5E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F0C2C-EA75-4F77-B77B-820D9475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1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5578-94A0-4F6C-A2E4-E7281F2B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B97E-BC47-47D1-9622-A7F5C05D3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AA1EE-F5A9-4C1C-A968-B3F9A2EDA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93FA3-8648-45CE-888C-7D37F343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83F16-C17F-4157-BD1B-2C0AE632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4E869-DC71-49F9-B8DF-68498AD0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0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6CE9-A752-49D3-9EA9-C0970BC3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86F9A-7F60-4E9E-B6E4-AA1D1FCE3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55B7E-CABB-4F14-B91B-677EA1C1C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9E3038-2336-4460-A6F8-0A725456C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05A15-522B-4B9F-8BF9-3CBBA5663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8D04C0-F360-41BB-A13C-777E6735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EA7B2-D364-4641-B706-B6792763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204F3-493F-44A5-BAA1-2A566560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9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531F-BE29-44FB-A9E1-2A8260FF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9B064-8586-4452-B460-5C439883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F4528-BDFF-4CF7-85EA-2FB3FD6F1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A136E-0178-4629-B67A-8CEB20DC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0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02615-0FF7-45E6-8095-35382025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FB235C-7B70-49FC-B518-197ED470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B3EC2-02DC-48DD-9FD6-639A0E21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54B4-AC05-4ABA-BC09-5A15A540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CA175-A3D7-4598-AE61-B4194B6C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ABA49-B1B6-40BC-B145-B345BCEE4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B5243-6D66-4D45-BDEB-739555AA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D955-7614-4811-A65C-C0C3DDD0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9E076-1432-454D-B60C-D52FB802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6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C89A-C413-4AD7-8801-ABF46455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BFA33-D837-4732-B8A0-0A63482E3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6E2AC-7C08-4CE6-851B-6733C0955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C1D9C-7665-4989-A594-134625F0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B1151-2418-4FB1-B0FB-3FD8F8F4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25E4-052C-4E1F-9963-9E5117F6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A1581-D390-449B-815E-5B1EDB0B9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8B533-7443-489F-8F07-31D79338B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314B7-FCDE-4003-AFF1-7A8D8F541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298AE-2453-4E52-92FD-EAE765D9E17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A189-4F30-4900-B6B6-B7F014ED0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3DBBE-0FE4-405B-80D2-969D71688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A9B95-8146-418F-BBAD-784A9E1DC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2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22.jpg"/><Relationship Id="rId7" Type="http://schemas.openxmlformats.org/officeDocument/2006/relationships/image" Target="../media/image69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openxmlformats.org/officeDocument/2006/relationships/image" Target="../media/image82.jpg"/><Relationship Id="rId3" Type="http://schemas.openxmlformats.org/officeDocument/2006/relationships/image" Target="../media/image2.jpg"/><Relationship Id="rId7" Type="http://schemas.openxmlformats.org/officeDocument/2006/relationships/image" Target="../media/image76.jpg"/><Relationship Id="rId12" Type="http://schemas.openxmlformats.org/officeDocument/2006/relationships/image" Target="../media/image8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94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12" Type="http://schemas.openxmlformats.org/officeDocument/2006/relationships/image" Target="../media/image93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11" Type="http://schemas.openxmlformats.org/officeDocument/2006/relationships/image" Target="../media/image92.jpg"/><Relationship Id="rId5" Type="http://schemas.openxmlformats.org/officeDocument/2006/relationships/image" Target="../media/image86.jpg"/><Relationship Id="rId10" Type="http://schemas.openxmlformats.org/officeDocument/2006/relationships/image" Target="../media/image91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5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11" Type="http://schemas.openxmlformats.org/officeDocument/2006/relationships/image" Target="../media/image104.jp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0128-37DE-40A0-8BD0-19BC9129D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91289"/>
            <a:ext cx="9144000" cy="865925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Horned Lord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25788-7241-43D7-9E5C-B644D0C14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06" y="2271804"/>
            <a:ext cx="4111896" cy="3610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AF9245-9A78-48B8-8845-177222BE33FD}"/>
              </a:ext>
            </a:extLst>
          </p:cNvPr>
          <p:cNvSpPr txBox="1"/>
          <p:nvPr/>
        </p:nvSpPr>
        <p:spPr>
          <a:xfrm>
            <a:off x="4090086" y="1405879"/>
            <a:ext cx="3638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By A.C. Fisher </a:t>
            </a:r>
            <a:r>
              <a:rPr lang="en-US" sz="3200" dirty="0" err="1"/>
              <a:t>Aldag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8DCCF8-10A7-4754-A25B-F37C7C944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7" y="1698266"/>
            <a:ext cx="3170974" cy="4304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BCF645-7D54-4A17-96BD-940C94198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697" y="422966"/>
            <a:ext cx="2585394" cy="60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1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9BBF-C42D-40B1-A235-66C293C9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Stencil" panose="040409050D0802020404" pitchFamily="82" charset="0"/>
              </a:rPr>
              <a:t>Romano</a:t>
            </a:r>
            <a:r>
              <a:rPr lang="en-US" sz="4800" dirty="0"/>
              <a:t>-</a:t>
            </a:r>
            <a:r>
              <a:rPr lang="en-US" sz="4800" dirty="0">
                <a:latin typeface="Celtic" panose="04020500000000000000" pitchFamily="82" charset="0"/>
              </a:rPr>
              <a:t>Celtic</a:t>
            </a:r>
            <a:r>
              <a:rPr lang="en-US" sz="4800" dirty="0"/>
              <a:t> </a:t>
            </a:r>
            <a:r>
              <a:rPr lang="en-US" sz="4800" b="1" dirty="0"/>
              <a:t>images of Cernunnos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5C66C2-C8C4-42F1-980D-780001BA7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6" y="1378860"/>
            <a:ext cx="3967716" cy="275880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5EDB32-F88D-46A3-8679-7E1517441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685" y="3833251"/>
            <a:ext cx="1902186" cy="286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8D5617-FE7C-431D-8AAC-7EA80BF91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00" y="1292593"/>
            <a:ext cx="3238181" cy="3975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6C07FB-D74C-4793-80EC-61E4AF702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997" y="1388237"/>
            <a:ext cx="3775781" cy="2868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3D9A9F-467C-4275-AAEE-1817D2387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7" y="4137662"/>
            <a:ext cx="2668013" cy="2630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3E9ADB-E9D0-45CA-8D4B-AF7C146B1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17" y="4561976"/>
            <a:ext cx="1410322" cy="2193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E59CFF-FF89-4534-84EF-A0E3DC38A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93" y="2085024"/>
            <a:ext cx="1613374" cy="1988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546BD2-D093-40DB-8422-9D5EC839ED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24" y="4376935"/>
            <a:ext cx="1743075" cy="23251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0D656B-7FC3-4A27-BFAE-D47BEB4B9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05" y="4243165"/>
            <a:ext cx="2419653" cy="241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9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14F1-0281-4493-A421-8E6501E2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Horned Lord Worldwide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E1708D-552C-459B-9C21-2183524CE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38" y="1363185"/>
            <a:ext cx="3758066" cy="26640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04DEE-12A3-4C41-A00C-2858A4242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5" y="3762376"/>
            <a:ext cx="2430118" cy="2442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DA29D4-16C2-4C40-B119-8A60E1B7F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67" y="1425321"/>
            <a:ext cx="2066925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3ABDE-6AD4-4FE6-B8BC-6E896381D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56" y="4027236"/>
            <a:ext cx="1679682" cy="2343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466F42-07F8-4328-A07B-A6285A2CC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7" y="1425321"/>
            <a:ext cx="1901032" cy="2508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CE5606-A8B0-4A18-8DAF-67002ACD1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28" y="3199345"/>
            <a:ext cx="1899280" cy="19116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3F76AB-B2B1-4F69-8012-D6BDBBFBD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14" y="1422672"/>
            <a:ext cx="3121152" cy="16703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E86779-134A-405F-97A6-E179F7FC7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" y="4134989"/>
            <a:ext cx="3275495" cy="2343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5EA72-FEF2-49E6-B8E5-00693B0E9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55" y="4105295"/>
            <a:ext cx="1722239" cy="25050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16E3CF4-33B0-4A8C-AAC0-D1663FD37D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6" y="4548131"/>
            <a:ext cx="1206026" cy="15503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7957EB-CEC5-4EFA-B688-0253E04FB9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84" y="5266439"/>
            <a:ext cx="2359187" cy="132556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9CC56B-75B3-43F1-A081-6E8CCF0AC20C}"/>
              </a:ext>
            </a:extLst>
          </p:cNvPr>
          <p:cNvSpPr txBox="1"/>
          <p:nvPr/>
        </p:nvSpPr>
        <p:spPr>
          <a:xfrm>
            <a:off x="569951" y="1363185"/>
            <a:ext cx="190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Okalahoma</a:t>
            </a:r>
            <a:r>
              <a:rPr lang="en-US" dirty="0">
                <a:solidFill>
                  <a:schemeClr val="bg1"/>
                </a:solidFill>
              </a:rPr>
              <a:t> 1200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589202-07CB-45B0-894B-250B733EA5EA}"/>
              </a:ext>
            </a:extLst>
          </p:cNvPr>
          <p:cNvSpPr txBox="1"/>
          <p:nvPr/>
        </p:nvSpPr>
        <p:spPr>
          <a:xfrm>
            <a:off x="3926996" y="2824959"/>
            <a:ext cx="130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Yaqui, USA &amp; Mexico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E43E73-8D21-4298-811E-09CCD1F02316}"/>
              </a:ext>
            </a:extLst>
          </p:cNvPr>
          <p:cNvSpPr txBox="1"/>
          <p:nvPr/>
        </p:nvSpPr>
        <p:spPr>
          <a:xfrm>
            <a:off x="10840102" y="1476783"/>
            <a:ext cx="147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Inuit, 1970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D5D6EB-D6B0-4FB0-ADCC-6640BFB5F62A}"/>
              </a:ext>
            </a:extLst>
          </p:cNvPr>
          <p:cNvSpPr txBox="1"/>
          <p:nvPr/>
        </p:nvSpPr>
        <p:spPr>
          <a:xfrm>
            <a:off x="2662" y="4588951"/>
            <a:ext cx="72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Japan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FFB985-BE26-451B-96F0-A2DDD3FC0A51}"/>
              </a:ext>
            </a:extLst>
          </p:cNvPr>
          <p:cNvSpPr txBox="1"/>
          <p:nvPr/>
        </p:nvSpPr>
        <p:spPr>
          <a:xfrm>
            <a:off x="2507242" y="4137731"/>
            <a:ext cx="142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Nepal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C011EC-6B31-440C-9333-5B3D60690773}"/>
              </a:ext>
            </a:extLst>
          </p:cNvPr>
          <p:cNvSpPr txBox="1"/>
          <p:nvPr/>
        </p:nvSpPr>
        <p:spPr>
          <a:xfrm>
            <a:off x="6061613" y="6344933"/>
            <a:ext cx="308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Africa: Sierra Leone, Burka </a:t>
            </a:r>
            <a:r>
              <a:rPr lang="en-US" dirty="0" err="1"/>
              <a:t>Fiso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B10BA0-66C1-4C79-8152-757C425B2001}"/>
              </a:ext>
            </a:extLst>
          </p:cNvPr>
          <p:cNvSpPr txBox="1"/>
          <p:nvPr/>
        </p:nvSpPr>
        <p:spPr>
          <a:xfrm>
            <a:off x="11338560" y="4614420"/>
            <a:ext cx="76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D09F84F-8FB4-4DF9-A8C5-C7444146B0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00" y="1717998"/>
            <a:ext cx="1403990" cy="18386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F90CF8-0863-41C6-ABBC-6FB6670AFA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05" y="3148125"/>
            <a:ext cx="1223133" cy="2175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71B365D-B67C-4D6F-9B09-0A46F6AB52DC}"/>
              </a:ext>
            </a:extLst>
          </p:cNvPr>
          <p:cNvSpPr txBox="1"/>
          <p:nvPr/>
        </p:nvSpPr>
        <p:spPr>
          <a:xfrm>
            <a:off x="8445858" y="1893931"/>
            <a:ext cx="11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Romania</a:t>
            </a:r>
          </a:p>
        </p:txBody>
      </p:sp>
    </p:spTree>
    <p:extLst>
      <p:ext uri="{BB962C8B-B14F-4D97-AF65-F5344CB8AC3E}">
        <p14:creationId xmlns:p14="http://schemas.microsoft.com/office/powerpoint/2010/main" val="70557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62C3E-D489-4CBA-ACDF-8FF5AEBC8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+mn-lt"/>
              </a:rPr>
              <a:t>The missing link…. </a:t>
            </a:r>
            <a:r>
              <a:rPr lang="en-US" sz="6000" b="1" dirty="0" err="1">
                <a:latin typeface="+mn-lt"/>
              </a:rPr>
              <a:t>Folkplays</a:t>
            </a:r>
            <a:r>
              <a:rPr lang="en-US" sz="6000" b="1" dirty="0">
                <a:latin typeface="+mn-lt"/>
              </a:rPr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BD3EB9-2E59-491D-888F-5FB500208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43" y="3429000"/>
            <a:ext cx="1876425" cy="2438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D2283-B81C-4733-A3D8-7C4657D74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4" y="1316925"/>
            <a:ext cx="2716530" cy="1507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AD487E-C5DA-4022-863E-993CF5EB3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30976" y="2133174"/>
            <a:ext cx="1627278" cy="1456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8D4C3C-218D-43D4-BCBD-4DAD5CE70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93" y="4013405"/>
            <a:ext cx="4137209" cy="2425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8CC5E4-9AF9-4D56-946C-3BCC2837C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71" y="3591515"/>
            <a:ext cx="4013522" cy="30101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EFDC05-8667-4C80-9DC4-D6A57CBAC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023" y="4540125"/>
            <a:ext cx="24384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8DB8C-D4EA-47EB-A4B9-41C246914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87" y="1438077"/>
            <a:ext cx="3050828" cy="271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F6FADA-AFDB-48AC-8933-535DC7C17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84" y="1494956"/>
            <a:ext cx="3810000" cy="243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AFD1DC-6F36-68E7-D279-BA83DA9FB3EB}"/>
              </a:ext>
            </a:extLst>
          </p:cNvPr>
          <p:cNvSpPr txBox="1"/>
          <p:nvPr/>
        </p:nvSpPr>
        <p:spPr>
          <a:xfrm>
            <a:off x="487367" y="2902688"/>
            <a:ext cx="271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Frontlet, Star </a:t>
            </a:r>
            <a:r>
              <a:rPr lang="en-US" dirty="0" err="1"/>
              <a:t>Carr</a:t>
            </a:r>
            <a:r>
              <a:rPr lang="en-US" dirty="0"/>
              <a:t>, England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00573-800C-F79D-9B38-66E29917A9F6}"/>
              </a:ext>
            </a:extLst>
          </p:cNvPr>
          <p:cNvSpPr txBox="1"/>
          <p:nvPr/>
        </p:nvSpPr>
        <p:spPr>
          <a:xfrm>
            <a:off x="6673883" y="1414907"/>
            <a:ext cx="305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Dorset ‘</a:t>
            </a:r>
            <a:r>
              <a:rPr lang="en-US" sz="2800" dirty="0" err="1">
                <a:solidFill>
                  <a:srgbClr val="FF0000"/>
                </a:solidFill>
              </a:rPr>
              <a:t>Ooser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314C8-B8B7-8C54-E086-2DC7A26A171B}"/>
              </a:ext>
            </a:extLst>
          </p:cNvPr>
          <p:cNvSpPr txBox="1"/>
          <p:nvPr/>
        </p:nvSpPr>
        <p:spPr>
          <a:xfrm>
            <a:off x="2419774" y="5969655"/>
            <a:ext cx="771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Abbots Bromley Horn Dance, Staffordshire, England</a:t>
            </a:r>
          </a:p>
        </p:txBody>
      </p:sp>
    </p:spTree>
    <p:extLst>
      <p:ext uri="{BB962C8B-B14F-4D97-AF65-F5344CB8AC3E}">
        <p14:creationId xmlns:p14="http://schemas.microsoft.com/office/powerpoint/2010/main" val="250746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17B6D1-0B32-49E0-80D5-8B560ED7D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48" y="1084590"/>
            <a:ext cx="2466975" cy="1847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BD9616-8C3B-43DB-8CAF-C16AC16F9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33" y="1416773"/>
            <a:ext cx="1937276" cy="2629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B2DDB-5D7E-40AF-9C46-B689CF9E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2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Arial Black" panose="020B0A04020102020204" pitchFamily="34" charset="0"/>
              </a:rPr>
              <a:t>Hooded Animal Traditions </a:t>
            </a:r>
            <a:br>
              <a:rPr lang="en-US" sz="6000" b="1" dirty="0">
                <a:latin typeface="Arial Black" panose="020B0A04020102020204" pitchFamily="34" charset="0"/>
              </a:rPr>
            </a:br>
            <a:r>
              <a:rPr lang="en-US" sz="2200" b="1" dirty="0">
                <a:latin typeface="Arial Black" panose="020B0A04020102020204" pitchFamily="34" charset="0"/>
              </a:rPr>
              <a:t>of the British Isles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0655A5-21B4-45E6-9E20-2058384D4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8" y="1482633"/>
            <a:ext cx="1817663" cy="2747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2E0E4-DDC0-4B1A-9F0D-CD9754AAD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29" y="1526519"/>
            <a:ext cx="1981200" cy="2314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4D03C-B928-4BFD-B3A5-C161ACBF2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82" y="1408440"/>
            <a:ext cx="2028825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E4010-5E0D-45A3-8AFE-7CDF9C67D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469" y="4174193"/>
            <a:ext cx="24669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11F1F-E594-4E8D-84B1-3D6B893BC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359" y="3797208"/>
            <a:ext cx="1876425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6780E-84C7-4EAE-A42F-42F94858E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6" y="4230596"/>
            <a:ext cx="214312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05143-59FD-4B7F-BEE0-E8E4003ECA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86" y="4451442"/>
            <a:ext cx="1900662" cy="1847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4BC38E-F2B6-49B7-943B-54EEE17D6A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35" y="3163070"/>
            <a:ext cx="1974259" cy="32106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D8ED3A-4475-47B0-9C79-67A3567EE9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3" y="3163070"/>
            <a:ext cx="1470595" cy="33473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3D4ED9-DF62-4EBC-95BB-F35CEE9467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39" y="3098108"/>
            <a:ext cx="123693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63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DC93CB9-0864-45CD-9746-ECF7E1B1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7" y="4315640"/>
            <a:ext cx="1635722" cy="2256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5A1147-C2CC-44AF-B49B-D29A2B75E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57" y="1463041"/>
            <a:ext cx="2815802" cy="4219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FB605-4137-4626-8A4C-BE34DF5C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Hooded Animals Worldwide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CDD98B-03EA-4DAF-A749-9F2CC376A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86" y="4389729"/>
            <a:ext cx="1716093" cy="2340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9B6F2F-3187-4D32-B429-8572B3DC3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229" y="1410790"/>
            <a:ext cx="2380705" cy="35269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A2A47C-DEC4-47B0-B514-3CBF7A1E1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34" y="5199017"/>
            <a:ext cx="2335198" cy="1634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2DC13B-B989-45DA-B6B0-4C48552EC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2" y="1500028"/>
            <a:ext cx="1716093" cy="25728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16335C-CD81-40AB-9354-5486E38AD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2" y="3540034"/>
            <a:ext cx="1524476" cy="33179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B2A3AA9-5C09-4BE4-8C92-53E2E6874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89" y="4098973"/>
            <a:ext cx="2400300" cy="2487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055F3-1E9A-46D8-A965-EBF3462DCE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48" y="1515290"/>
            <a:ext cx="1628775" cy="28003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2DBF524-F779-4B44-B381-E891AC4D0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75" y="1345401"/>
            <a:ext cx="1880542" cy="28821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72D360-6F9A-4F1C-8191-F14DCB44A8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28" y="1477828"/>
            <a:ext cx="1086752" cy="163411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8F4DB7-E9D6-4BFA-BA38-D1420DCFC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23" y="2945219"/>
            <a:ext cx="2021570" cy="2838398"/>
          </a:xfrm>
        </p:spPr>
      </p:pic>
    </p:spTree>
    <p:extLst>
      <p:ext uri="{BB962C8B-B14F-4D97-AF65-F5344CB8AC3E}">
        <p14:creationId xmlns:p14="http://schemas.microsoft.com/office/powerpoint/2010/main" val="89174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28F20F3-3BC5-4266-BF4C-ED186FBB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99" y="157826"/>
            <a:ext cx="1340985" cy="178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6767DF-3074-4BC1-A7DA-B5F8514B1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799" y="4240964"/>
            <a:ext cx="1169566" cy="2459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0D995-1DF0-41B4-B208-A64C9E435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6469"/>
            <a:ext cx="6913313" cy="809897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Resources: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06620-DFA3-40AD-8375-999E8926E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999" y="1946366"/>
            <a:ext cx="9050383" cy="3311434"/>
          </a:xfrm>
        </p:spPr>
        <p:txBody>
          <a:bodyPr/>
          <a:lstStyle/>
          <a:p>
            <a:pPr algn="l"/>
            <a:r>
              <a:rPr lang="en-US" sz="2800" b="1" i="1" dirty="0"/>
              <a:t>Common </a:t>
            </a:r>
            <a:r>
              <a:rPr lang="en-US" sz="2800" b="1" i="1" dirty="0" err="1"/>
              <a:t>Magick</a:t>
            </a:r>
            <a:r>
              <a:rPr lang="en-US" sz="2800" i="1" dirty="0"/>
              <a:t>, </a:t>
            </a:r>
            <a:r>
              <a:rPr lang="en-US" sz="1800" i="1" dirty="0"/>
              <a:t>origins and practices of British Folk </a:t>
            </a:r>
            <a:r>
              <a:rPr lang="en-US" sz="1800" i="1" dirty="0" err="1"/>
              <a:t>Magick</a:t>
            </a:r>
            <a:endParaRPr lang="en-US" sz="1800" dirty="0"/>
          </a:p>
          <a:p>
            <a:pPr algn="l"/>
            <a:r>
              <a:rPr lang="en-US" dirty="0"/>
              <a:t>by  A.C. Fisher </a:t>
            </a:r>
            <a:r>
              <a:rPr lang="en-US" dirty="0" err="1"/>
              <a:t>Aldag</a:t>
            </a:r>
            <a:r>
              <a:rPr lang="en-US" dirty="0"/>
              <a:t> (Llewellyn Worldwide)</a:t>
            </a:r>
          </a:p>
          <a:p>
            <a:pPr algn="l"/>
            <a:r>
              <a:rPr lang="en-US" dirty="0"/>
              <a:t>Witches &amp; Pagans Magazine -- #38 The Peoples’ Magic, #39 Shamanism </a:t>
            </a:r>
          </a:p>
          <a:p>
            <a:pPr algn="l"/>
            <a:r>
              <a:rPr lang="en-US" dirty="0"/>
              <a:t>Jason </a:t>
            </a:r>
            <a:r>
              <a:rPr lang="en-US" dirty="0" err="1"/>
              <a:t>Mankey’s</a:t>
            </a:r>
            <a:r>
              <a:rPr lang="en-US" dirty="0"/>
              <a:t> </a:t>
            </a:r>
            <a:r>
              <a:rPr lang="en-US" i="1" dirty="0"/>
              <a:t>The Horned God of the Witches</a:t>
            </a:r>
            <a:r>
              <a:rPr lang="en-US" dirty="0"/>
              <a:t> (Llewellyn)</a:t>
            </a:r>
          </a:p>
          <a:p>
            <a:pPr algn="l"/>
            <a:r>
              <a:rPr lang="en-US" dirty="0"/>
              <a:t>A.C.’s website: acefisheraldag.com</a:t>
            </a:r>
          </a:p>
          <a:p>
            <a:pPr algn="l"/>
            <a:r>
              <a:rPr lang="en-US" dirty="0"/>
              <a:t>Facebook Page: British Isles Folkloric Tradition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F3C7-69FE-4631-B2A1-7F44ABDB4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7" y="157826"/>
            <a:ext cx="2286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A1D391-9259-49D2-904A-ADA7F1D8B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51" y="3276429"/>
            <a:ext cx="1891699" cy="245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0C19C-7164-4AA0-87B2-3644F18A3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99" y="3897567"/>
            <a:ext cx="1618979" cy="2459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E7148-07AE-4555-8A8A-2F4E1D1DC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38" y="4668261"/>
            <a:ext cx="1452633" cy="2189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DF50F-81D8-49AC-B0DB-ABA34CA5D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51" y="158387"/>
            <a:ext cx="1517745" cy="2640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FC7456-A4C1-4590-AA08-8F84D2C8E1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17" y="4668261"/>
            <a:ext cx="2438400" cy="1876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FB0454-3F5A-40B4-9C8C-C1E951101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826"/>
            <a:ext cx="1182772" cy="11090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B146B7-F726-4C3D-A7C5-9DC7B5B0AA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66" y="233251"/>
            <a:ext cx="2553264" cy="17030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DD072E-C928-4194-BEC3-5DF788D01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20" y="3835476"/>
            <a:ext cx="2192406" cy="28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5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1355-D24A-46CA-8EFE-BFA5C220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538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Horned Lord by any other name…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1C47-FA06-4262-87A8-FEF58002D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59"/>
            <a:ext cx="10727724" cy="5397087"/>
          </a:xfrm>
        </p:spPr>
        <p:txBody>
          <a:bodyPr numCol="3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</a:rPr>
              <a:t>Cernunnos</a:t>
            </a:r>
            <a:r>
              <a:rPr lang="en-US" sz="4000" dirty="0"/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 err="1"/>
              <a:t>Cern</a:t>
            </a:r>
            <a:r>
              <a:rPr lang="en-US" dirty="0"/>
              <a:t> = Horned;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Non or Nun = Deity </a:t>
            </a:r>
          </a:p>
          <a:p>
            <a:pPr marL="0" indent="0">
              <a:buNone/>
            </a:pPr>
            <a:endParaRPr lang="en-US" sz="800" dirty="0">
              <a:solidFill>
                <a:schemeClr val="accent1"/>
              </a:solidFill>
              <a:latin typeface="Adobe Caslon Pro Bold" panose="0205070206050A020403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accent1"/>
                </a:solidFill>
                <a:latin typeface="Adobe Caslon Pro Bold" panose="0205070206050A020403" pitchFamily="18" charset="0"/>
              </a:rPr>
              <a:t>Karnayna</a:t>
            </a:r>
            <a:r>
              <a:rPr lang="en-US" dirty="0">
                <a:latin typeface="Adobe Caslon Pro Bold" panose="0205070206050A020403" pitchFamily="18" charset="0"/>
              </a:rPr>
              <a:t>	</a:t>
            </a:r>
          </a:p>
          <a:p>
            <a:pPr marL="0" indent="0">
              <a:buNone/>
            </a:pPr>
            <a:r>
              <a:rPr lang="en-US" sz="2000" dirty="0">
                <a:latin typeface="Adobe Caslon Pro Bold" panose="0205070206050A020403" pitchFamily="18" charset="0"/>
              </a:rPr>
              <a:t>(Alex Sanders)</a:t>
            </a:r>
          </a:p>
          <a:p>
            <a:pPr marL="0" indent="0">
              <a:buNone/>
            </a:pPr>
            <a:endParaRPr lang="en-US" sz="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n-US" sz="4400" dirty="0" err="1">
                <a:solidFill>
                  <a:srgbClr val="7030A0"/>
                </a:solidFill>
                <a:latin typeface="Algerian" panose="04020705040A02060702" pitchFamily="82" charset="0"/>
              </a:rPr>
              <a:t>Atho</a:t>
            </a:r>
            <a:r>
              <a:rPr lang="en-US" sz="44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(Charles Cordell)</a:t>
            </a:r>
          </a:p>
          <a:p>
            <a:pPr marL="0" indent="0">
              <a:buNone/>
            </a:pPr>
            <a:endParaRPr lang="en-US" sz="400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effectLst/>
                <a:latin typeface="Celticmd" panose="020B0600000000000000" pitchFamily="34" charset="0"/>
                <a:ea typeface="Calibri" panose="020F0502020204030204" pitchFamily="34" charset="0"/>
              </a:rPr>
              <a:t>Ciarán or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Celticmd" panose="020B0600000000000000" pitchFamily="34" charset="0"/>
                <a:ea typeface="Calibri" panose="020F0502020204030204" pitchFamily="34" charset="0"/>
              </a:rPr>
              <a:t>Keirnan</a:t>
            </a:r>
            <a:r>
              <a:rPr lang="en-US" sz="2000" dirty="0">
                <a:solidFill>
                  <a:schemeClr val="accent6"/>
                </a:solidFill>
                <a:effectLst/>
                <a:latin typeface="Celticmd" panose="020B0600000000000000" pitchFamily="34" charset="0"/>
                <a:ea typeface="Calibri" panose="020F0502020204030204" pitchFamily="34" charset="0"/>
              </a:rPr>
              <a:t> </a:t>
            </a:r>
            <a:endParaRPr lang="en-US" sz="2000" dirty="0">
              <a:latin typeface="Celticmd" panose="020B0600000000000000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</a:rPr>
              <a:t>(Ireland)</a:t>
            </a:r>
            <a:endParaRPr lang="en-US" sz="20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Kernunno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en-US" sz="1200" dirty="0"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 Black" panose="020B0A04020102020204" pitchFamily="34" charset="0"/>
              </a:rPr>
              <a:t>(Gerald B. Gardner)</a:t>
            </a:r>
          </a:p>
          <a:p>
            <a:pPr marL="0" indent="0">
              <a:buNone/>
            </a:pPr>
            <a:endParaRPr lang="en-US" sz="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Ravie" panose="04040805050809020602" pitchFamily="82" charset="0"/>
              </a:rPr>
              <a:t>St. </a:t>
            </a:r>
            <a:r>
              <a:rPr lang="en-US" dirty="0" err="1">
                <a:solidFill>
                  <a:srgbClr val="002060"/>
                </a:solidFill>
                <a:latin typeface="Ravie" panose="04040805050809020602" pitchFamily="82" charset="0"/>
              </a:rPr>
              <a:t>Cornelly</a:t>
            </a:r>
            <a:endParaRPr lang="en-US" dirty="0">
              <a:solidFill>
                <a:srgbClr val="002060"/>
              </a:solidFill>
              <a:latin typeface="Ravie" panose="04040805050809020602" pitchFamily="82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(Brittany)</a:t>
            </a:r>
          </a:p>
          <a:p>
            <a:pPr marL="0" indent="0">
              <a:buNone/>
            </a:pPr>
            <a:endParaRPr lang="en-US" sz="1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Arial Black" panose="020B0A04020102020204" pitchFamily="34" charset="0"/>
              </a:rPr>
              <a:t>Ol</a:t>
            </a:r>
            <a:r>
              <a:rPr lang="en-US" dirty="0">
                <a:latin typeface="Arial Black" panose="020B0A04020102020204" pitchFamily="34" charset="0"/>
              </a:rPr>
              <a:t>’ Horney</a:t>
            </a:r>
          </a:p>
          <a:p>
            <a:pPr marL="0" indent="0">
              <a:buNone/>
            </a:pPr>
            <a:endParaRPr lang="en-US" sz="1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Bucca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 /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Buca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 Rounded MT Bold" panose="020F0704030504030204" pitchFamily="34" charset="0"/>
              </a:rPr>
              <a:t>(Cornwall, Wales)</a:t>
            </a:r>
          </a:p>
          <a:p>
            <a:pPr marL="0" indent="0">
              <a:buNone/>
            </a:pPr>
            <a:r>
              <a:rPr lang="en-US" sz="1800" dirty="0">
                <a:latin typeface="Arial Rounded MT Bold" panose="020F0704030504030204" pitchFamily="34" charset="0"/>
              </a:rPr>
              <a:t>(Robert Cochrane)</a:t>
            </a:r>
          </a:p>
          <a:p>
            <a:pPr marL="0" indent="0">
              <a:buNone/>
            </a:pPr>
            <a:endParaRPr lang="en-US" sz="1800" dirty="0">
              <a:latin typeface="Arial Rounded MT Bold" panose="020F0704030504030204" pitchFamily="34" charset="0"/>
            </a:endParaRPr>
          </a:p>
          <a:p>
            <a:pPr marL="0" indent="0" algn="r">
              <a:buNone/>
            </a:pPr>
            <a:r>
              <a:rPr lang="en-US" sz="2400" dirty="0" err="1">
                <a:solidFill>
                  <a:schemeClr val="accent4"/>
                </a:solidFill>
                <a:latin typeface="Arial Rounded MT Bold" panose="020F0704030504030204" pitchFamily="34" charset="0"/>
              </a:rPr>
              <a:t>Ol</a:t>
            </a:r>
            <a:r>
              <a:rPr lang="en-US" sz="24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’ </a:t>
            </a:r>
            <a:r>
              <a:rPr lang="en-US" sz="2400" dirty="0" err="1">
                <a:solidFill>
                  <a:schemeClr val="accent4"/>
                </a:solidFill>
                <a:latin typeface="Arial Rounded MT Bold" panose="020F0704030504030204" pitchFamily="34" charset="0"/>
              </a:rPr>
              <a:t>Crockhern</a:t>
            </a:r>
            <a:endParaRPr lang="en-US" sz="2400" dirty="0">
              <a:solidFill>
                <a:schemeClr val="accent4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PAN</a:t>
            </a:r>
          </a:p>
          <a:p>
            <a:pPr marL="0" indent="0">
              <a:buNone/>
            </a:pPr>
            <a:endParaRPr lang="en-US" sz="800" dirty="0">
              <a:latin typeface="Arial Rounded MT Bold" panose="020F0704030504030204" pitchFamily="34" charset="0"/>
            </a:endParaRPr>
          </a:p>
          <a:p>
            <a:pPr marL="0" indent="0" algn="r">
              <a:buNone/>
            </a:pPr>
            <a:r>
              <a:rPr lang="en-US" dirty="0">
                <a:solidFill>
                  <a:srgbClr val="00B0F0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 err="1">
                <a:solidFill>
                  <a:srgbClr val="00B0F0"/>
                </a:solidFill>
                <a:latin typeface="Arial Rounded MT Bold" panose="020F0704030504030204" pitchFamily="34" charset="0"/>
              </a:rPr>
              <a:t>Basajuan</a:t>
            </a:r>
            <a:endParaRPr lang="en-US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pPr marL="0" indent="0" algn="r">
              <a:buNone/>
            </a:pPr>
            <a:r>
              <a:rPr lang="en-US" sz="1800" dirty="0">
                <a:latin typeface="Arial Rounded MT Bold" panose="020F0704030504030204" pitchFamily="34" charset="0"/>
              </a:rPr>
              <a:t>(Basque)</a:t>
            </a:r>
          </a:p>
          <a:p>
            <a:pPr marL="0" indent="0">
              <a:buNone/>
            </a:pPr>
            <a:endParaRPr lang="en-US" sz="8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Radien</a:t>
            </a:r>
            <a:r>
              <a:rPr lang="en-US" sz="18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Kiedde</a:t>
            </a:r>
            <a:endParaRPr lang="en-US" sz="1800" b="1" dirty="0">
              <a:solidFill>
                <a:srgbClr val="FF0000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 Rounded MT Bold" panose="020F0704030504030204" pitchFamily="34" charset="0"/>
              </a:rPr>
              <a:t>(Lapland)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D4E5B-E608-4E77-9692-B6F8DD345A2D}"/>
              </a:ext>
            </a:extLst>
          </p:cNvPr>
          <p:cNvSpPr txBox="1"/>
          <p:nvPr/>
        </p:nvSpPr>
        <p:spPr>
          <a:xfrm>
            <a:off x="3006213" y="4561876"/>
            <a:ext cx="118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Bauhaus 93" panose="04030905020B02020C02" pitchFamily="82" charset="0"/>
              </a:rPr>
              <a:t>PUCK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0BB07-9BF8-4792-8979-88BA5DA9CFBC}"/>
              </a:ext>
            </a:extLst>
          </p:cNvPr>
          <p:cNvSpPr txBox="1"/>
          <p:nvPr/>
        </p:nvSpPr>
        <p:spPr>
          <a:xfrm rot="10800000" flipV="1">
            <a:off x="9607554" y="3807823"/>
            <a:ext cx="21945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Robin Goodfellow</a:t>
            </a:r>
          </a:p>
          <a:p>
            <a:pPr algn="r"/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dobe Garamond Pro Bold" panose="02020702060506020403" pitchFamily="18" charset="0"/>
              </a:rPr>
              <a:t>Dis Pater</a:t>
            </a:r>
          </a:p>
          <a:p>
            <a:pPr algn="ctr"/>
            <a:r>
              <a:rPr lang="en-US" sz="3200" dirty="0">
                <a:latin typeface="Adobe Garamond Pro Bold" panose="02020702060506020403" pitchFamily="18" charset="0"/>
              </a:rPr>
              <a:t>(Caesar)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2E8A9B-64A1-4B37-99AC-23C5783FC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26" y="3065236"/>
            <a:ext cx="1538397" cy="1589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C36CF8-015A-4CF3-9757-E59064277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45" y="5266528"/>
            <a:ext cx="2363718" cy="10958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9DB1E-4F09-4314-8110-FB2281641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01" y="1442542"/>
            <a:ext cx="1095631" cy="194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6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828F-9B34-4903-84D5-E2A9820C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204"/>
            <a:ext cx="10515600" cy="131681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Cernunnos Criteria:</a:t>
            </a:r>
            <a:endParaRPr lang="en-US" dirty="0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DC9CC660-C9A8-4F7E-ACDF-28D52D52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606"/>
            <a:ext cx="10515600" cy="5375190"/>
          </a:xfrm>
        </p:spPr>
        <p:txBody>
          <a:bodyPr>
            <a:normAutofit fontScale="92500" lnSpcReduction="20000"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 tell if a figure represents The Horned Lord? </a:t>
            </a:r>
          </a:p>
          <a:p>
            <a:pPr marL="0" marR="0" lv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(Pick any Three)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male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horns or antlers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Represents sexuality, fertility, prosperity, fatherly protection, death, hunting, animals, the woodlands, or the natural world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seated in the lotus position, or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standing with weapons associated with hunting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symbols of animals, particularly dogs, stags, deer, bulls, rats, and a horned snake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other symbols including a torc, bag of coins or nuts, a cornucopia, and / or a wheel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found in a location currently or formerly occupied by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Celtic” tribes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D7C41-D376-4E70-ABD5-29C3F5337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28" y="3588821"/>
            <a:ext cx="2017756" cy="1316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7C599-9612-4089-A5D7-47F124727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97" y="3447126"/>
            <a:ext cx="1194868" cy="1493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0434BF-6834-4452-9784-D269E3E2C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94" y="1816443"/>
            <a:ext cx="1664994" cy="1379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9A0484-6B9C-457D-833D-B788E60BD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93" y="1198606"/>
            <a:ext cx="2416025" cy="16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474FB-44FF-4B4C-884D-FD58B01C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Modern Revivals: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B87F2-FAE8-4301-AB69-96CA3E86F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5" y="1579884"/>
            <a:ext cx="2981623" cy="39449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A58F0-A262-4BD8-B3E5-6EAB1A42392F}"/>
              </a:ext>
            </a:extLst>
          </p:cNvPr>
          <p:cNvSpPr txBox="1"/>
          <p:nvPr/>
        </p:nvSpPr>
        <p:spPr>
          <a:xfrm>
            <a:off x="1245908" y="5644828"/>
            <a:ext cx="250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Gerald B. Gardner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B098D2-8D87-4E84-BE1A-241C1F715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38" y="1690688"/>
            <a:ext cx="3311611" cy="332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3F9F88-8B08-4F5B-B677-5A6177C0C4EE}"/>
              </a:ext>
            </a:extLst>
          </p:cNvPr>
          <p:cNvSpPr txBox="1"/>
          <p:nvPr/>
        </p:nvSpPr>
        <p:spPr>
          <a:xfrm>
            <a:off x="7689380" y="5063135"/>
            <a:ext cx="250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Robert Cochrane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FEA8B-DD7B-4694-BC9F-AFA84B19E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29" y="1390578"/>
            <a:ext cx="2156054" cy="2238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DD254E-DC88-48DE-8DB4-6FA214CC3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275" y="1579884"/>
            <a:ext cx="1132846" cy="4436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1900BF-92D1-4976-8CB5-DFE78E5AF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94" y="4094475"/>
            <a:ext cx="1502167" cy="14303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DC4520-5B3B-4141-A4D4-80E82796C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3841749"/>
            <a:ext cx="1807577" cy="16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6174-0B57-408C-9D57-8027EA59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2660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Showcard Gothic" panose="04020904020102020604" pitchFamily="82" charset="0"/>
              </a:rPr>
              <a:t>The Sorcerer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53FE7F-2D85-44CC-8063-85BAFC4A1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24" y="1652587"/>
            <a:ext cx="3571875" cy="35528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73F7D-0087-4B35-BCFF-CE35854EE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76" y="1604769"/>
            <a:ext cx="3623810" cy="3648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2E9AE-A6FF-421C-B014-8B4E44068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38" y="1690688"/>
            <a:ext cx="2904881" cy="3795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B8910-D592-47E1-890A-B1C5BA3636D9}"/>
              </a:ext>
            </a:extLst>
          </p:cNvPr>
          <p:cNvSpPr txBox="1"/>
          <p:nvPr/>
        </p:nvSpPr>
        <p:spPr>
          <a:xfrm>
            <a:off x="1149178" y="5689107"/>
            <a:ext cx="9934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Upper Paleolithic / Mesolithic cave art in Cavern of Les Trois-Frères, in what is now Montesquieu-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Avantès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in southwestern France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007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12BF-3C4D-46E8-841C-0483DB75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Other Mesolithic Horned Lord Images: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33F249-1FD1-47D2-8782-2D882CC28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0" y="1409967"/>
            <a:ext cx="1879328" cy="29241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57D7E-C1BD-4D6E-B9DA-4AC2F097B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20" y="4310575"/>
            <a:ext cx="1605425" cy="2436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97BEF-7CD5-40E2-BB6B-9A8D7CD63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054" y="1515698"/>
            <a:ext cx="2693185" cy="279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75458-5B20-4A82-99E0-0E8480F63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50" y="1557159"/>
            <a:ext cx="2743715" cy="1522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8E436D-6BF6-46E3-9C67-7C6F51EA6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30" y="1515698"/>
            <a:ext cx="2005553" cy="2847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078CA0-A8D4-41CF-A0E0-66AFA7B8E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6886" y="1357069"/>
            <a:ext cx="1396182" cy="2177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C75D3E-86B2-4447-BE07-877D80528E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1" y="4453216"/>
            <a:ext cx="1698099" cy="2121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707569-2C20-4F4C-AA3A-86684668D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09" y="3765675"/>
            <a:ext cx="1151396" cy="16229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FFC613-E7B5-4D14-BCCE-8017DBECE9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76" y="4536855"/>
            <a:ext cx="1223252" cy="16299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AA4923-5433-4482-A1D8-1BC965E9E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92" y="3592198"/>
            <a:ext cx="1657774" cy="25309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BE9B56-E276-417F-B1CC-2D71218DA6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27" y="4485446"/>
            <a:ext cx="2421362" cy="21211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CD432C-E72A-4232-B1D5-DE46C570158B}"/>
              </a:ext>
            </a:extLst>
          </p:cNvPr>
          <p:cNvSpPr txBox="1"/>
          <p:nvPr/>
        </p:nvSpPr>
        <p:spPr>
          <a:xfrm>
            <a:off x="1630262" y="3864086"/>
            <a:ext cx="81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87BCFE-E037-436E-87B1-B33738FCEE07}"/>
              </a:ext>
            </a:extLst>
          </p:cNvPr>
          <p:cNvSpPr txBox="1"/>
          <p:nvPr/>
        </p:nvSpPr>
        <p:spPr>
          <a:xfrm>
            <a:off x="3944485" y="3941243"/>
            <a:ext cx="5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Italy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0210D7-8658-414D-8116-85520BD5A440}"/>
              </a:ext>
            </a:extLst>
          </p:cNvPr>
          <p:cNvSpPr txBox="1"/>
          <p:nvPr/>
        </p:nvSpPr>
        <p:spPr>
          <a:xfrm>
            <a:off x="6977745" y="3079516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Britain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88AAA6-CFED-4BD1-8B95-F5FCAB618EC1}"/>
              </a:ext>
            </a:extLst>
          </p:cNvPr>
          <p:cNvSpPr txBox="1"/>
          <p:nvPr/>
        </p:nvSpPr>
        <p:spPr>
          <a:xfrm>
            <a:off x="8880765" y="6166815"/>
            <a:ext cx="84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Ireland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572221-31CA-4F63-B5A2-B1A7492DFECF}"/>
              </a:ext>
            </a:extLst>
          </p:cNvPr>
          <p:cNvSpPr txBox="1"/>
          <p:nvPr/>
        </p:nvSpPr>
        <p:spPr>
          <a:xfrm rot="10800000" flipH="1" flipV="1">
            <a:off x="5791397" y="3864086"/>
            <a:ext cx="72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5E3685-2C1E-4183-8184-D37784D18E44}"/>
              </a:ext>
            </a:extLst>
          </p:cNvPr>
          <p:cNvSpPr txBox="1"/>
          <p:nvPr/>
        </p:nvSpPr>
        <p:spPr>
          <a:xfrm>
            <a:off x="2206812" y="5246781"/>
            <a:ext cx="113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Utah, USA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35A9BCC-506E-4C61-9D05-068D8A112A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66" y="1352978"/>
            <a:ext cx="1657774" cy="26599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C9B8543-1358-48E5-9CE8-2F6B16D94F79}"/>
              </a:ext>
            </a:extLst>
          </p:cNvPr>
          <p:cNvSpPr txBox="1"/>
          <p:nvPr/>
        </p:nvSpPr>
        <p:spPr>
          <a:xfrm>
            <a:off x="10537391" y="37015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Britain</a:t>
            </a:r>
          </a:p>
        </p:txBody>
      </p:sp>
      <p:sp>
        <p:nvSpPr>
          <p:cNvPr id="24" name="TextBox 35">
            <a:extLst>
              <a:ext uri="{FF2B5EF4-FFF2-40B4-BE49-F238E27FC236}">
                <a16:creationId xmlns:a16="http://schemas.microsoft.com/office/drawing/2014/main" id="{0788AAA6-CFED-4BD1-8B95-F5FCAB618EC1}"/>
              </a:ext>
            </a:extLst>
          </p:cNvPr>
          <p:cNvSpPr txBox="1"/>
          <p:nvPr/>
        </p:nvSpPr>
        <p:spPr>
          <a:xfrm>
            <a:off x="10987615" y="5709303"/>
            <a:ext cx="99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Scotland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8DC019-6CE8-4D60-8A34-E088B8A8774E}"/>
              </a:ext>
            </a:extLst>
          </p:cNvPr>
          <p:cNvSpPr txBox="1"/>
          <p:nvPr/>
        </p:nvSpPr>
        <p:spPr>
          <a:xfrm rot="10800000" flipH="1" flipV="1">
            <a:off x="7303389" y="5593068"/>
            <a:ext cx="72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35962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EC8-818C-4677-9196-B3AC6F54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Broadway" panose="04040905080B02020502" pitchFamily="82" charset="0"/>
              </a:rPr>
              <a:t>Gundestrop</a:t>
            </a:r>
            <a:r>
              <a:rPr lang="en-US" sz="6000" dirty="0">
                <a:latin typeface="Broadway" panose="04040905080B02020502" pitchFamily="82" charset="0"/>
              </a:rPr>
              <a:t> Cauldron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E8B59-CBD9-4E76-8DB8-26EC2CDFA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05" y="4034529"/>
            <a:ext cx="2172482" cy="17678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CA5B8-C54F-439F-A2B2-08AE822C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5" y="1533406"/>
            <a:ext cx="4877392" cy="445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C41E53-BB59-4B93-9EC7-764E44CB1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92" y="1356573"/>
            <a:ext cx="4877391" cy="259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8D28C-ECBC-44F7-AB2F-B33C249996D9}"/>
              </a:ext>
            </a:extLst>
          </p:cNvPr>
          <p:cNvSpPr txBox="1"/>
          <p:nvPr/>
        </p:nvSpPr>
        <p:spPr>
          <a:xfrm>
            <a:off x="5537744" y="4155272"/>
            <a:ext cx="3725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ost recognizable image of Cernunnos.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Made of hammered silver. Found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Denmark (Jutland) in a bog, disassembled;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possibly a votive offering. Celtic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LaTéne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” style, possibly crafted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Thrace,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50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to 50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B.C.E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234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01EF-41D8-41AA-9774-9F4BCF7C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Rounded MT Bold" panose="020F0704030504030204" pitchFamily="34" charset="0"/>
              </a:rPr>
              <a:t>Pillar of the Boatmen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045229-E147-444B-B9C1-87BC5628F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74" y="1491992"/>
            <a:ext cx="621879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3097A-E1B2-4E9C-8C2A-DA648C6B6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7" y="1690688"/>
            <a:ext cx="4650623" cy="3092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B2C41C-0019-4AD2-BDED-8A0543F88BC9}"/>
              </a:ext>
            </a:extLst>
          </p:cNvPr>
          <p:cNvSpPr txBox="1"/>
          <p:nvPr/>
        </p:nvSpPr>
        <p:spPr>
          <a:xfrm>
            <a:off x="393405" y="5167312"/>
            <a:ext cx="5035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Found under Lutetia (which is now Paris) beneath Notre Dame Cathedral. Pre-200 C.E. One of 4 panels w/ Roman God images. </a:t>
            </a:r>
          </a:p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of few w/ name “Cernunnos” 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9490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BF7E-51F4-44FE-946B-418C0BE2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800" dirty="0">
                <a:latin typeface="Celtic" panose="04020500000000000000" pitchFamily="82" charset="0"/>
              </a:rPr>
              <a:t>Cernunnos  COINS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8E7DA1-AB43-4D5D-8259-5F50DE447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53" y="4596715"/>
            <a:ext cx="2012736" cy="20127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4F4D03-D2F4-4E52-ADD8-CE975D75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5" y="474229"/>
            <a:ext cx="3549479" cy="4732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B12C5-92B9-476B-B2E0-41A9F477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04" y="1393045"/>
            <a:ext cx="1739406" cy="3092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291C2-F1FC-49F7-85C7-A8B8BAA0A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38" y="1393044"/>
            <a:ext cx="3052649" cy="1721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95A7E2-1D9E-4821-B11E-19E27A229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5" y="5343957"/>
            <a:ext cx="2149498" cy="1089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332A21-199D-48E1-80C4-91C8AA85A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38" y="1393045"/>
            <a:ext cx="2735435" cy="2458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906DB6-618C-4E74-90EF-EA7422591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21" y="4200499"/>
            <a:ext cx="4494855" cy="2292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DE1F85-BCDF-43F5-96EF-7CF2ADCFE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1" y="2839784"/>
            <a:ext cx="1580288" cy="14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4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487</Words>
  <Application>Microsoft Office PowerPoint</Application>
  <PresentationFormat>Widescreen</PresentationFormat>
  <Paragraphs>95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Adobe Caslon Pro Bold</vt:lpstr>
      <vt:lpstr>Adobe Garamond Pro Bold</vt:lpstr>
      <vt:lpstr>Algerian</vt:lpstr>
      <vt:lpstr>Amiri</vt:lpstr>
      <vt:lpstr>Arial</vt:lpstr>
      <vt:lpstr>Arial Black</vt:lpstr>
      <vt:lpstr>Arial Rounded MT Bold</vt:lpstr>
      <vt:lpstr>Bauhaus 93</vt:lpstr>
      <vt:lpstr>Broadway</vt:lpstr>
      <vt:lpstr>Calibri</vt:lpstr>
      <vt:lpstr>Calibri Light</vt:lpstr>
      <vt:lpstr>Celtic</vt:lpstr>
      <vt:lpstr>Celticmd</vt:lpstr>
      <vt:lpstr>Ravie</vt:lpstr>
      <vt:lpstr>Showcard Gothic</vt:lpstr>
      <vt:lpstr>Stencil</vt:lpstr>
      <vt:lpstr>Symbol</vt:lpstr>
      <vt:lpstr>Times New Roman</vt:lpstr>
      <vt:lpstr>Office Theme</vt:lpstr>
      <vt:lpstr>The Horned Lord</vt:lpstr>
      <vt:lpstr>The Horned Lord by any other name…</vt:lpstr>
      <vt:lpstr>Cernunnos Criteria:</vt:lpstr>
      <vt:lpstr>Modern Revivals:</vt:lpstr>
      <vt:lpstr>The Sorcerer</vt:lpstr>
      <vt:lpstr>Other Mesolithic Horned Lord Images:</vt:lpstr>
      <vt:lpstr>Gundestrop Cauldron</vt:lpstr>
      <vt:lpstr>Pillar of the Boatmen</vt:lpstr>
      <vt:lpstr>Cernunnos  COINS</vt:lpstr>
      <vt:lpstr>Romano-Celtic images of Cernunnos</vt:lpstr>
      <vt:lpstr>Horned Lord Worldwide </vt:lpstr>
      <vt:lpstr>The missing link…. Folkplays!</vt:lpstr>
      <vt:lpstr>Hooded Animal Traditions  of the British Isles</vt:lpstr>
      <vt:lpstr>Hooded Animals Worldwide</vt:lpstr>
      <vt:lpstr>Resources: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Horned Lord</dc:title>
  <dc:creator>ProDeskm User</dc:creator>
  <cp:lastModifiedBy>A.C. Fisher-Aldag</cp:lastModifiedBy>
  <cp:revision>31</cp:revision>
  <dcterms:created xsi:type="dcterms:W3CDTF">2021-09-24T21:46:43Z</dcterms:created>
  <dcterms:modified xsi:type="dcterms:W3CDTF">2024-03-01T14:13:59Z</dcterms:modified>
</cp:coreProperties>
</file>