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1642"/>
    <a:srgbClr val="00091A"/>
    <a:srgbClr val="FF1919"/>
    <a:srgbClr val="CC66FF"/>
    <a:srgbClr val="A365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17723-1559-42EA-9F0B-95FD5457A6B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8CE0-F789-48F6-84E5-C84A714D4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1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8040-5AB7-4F16-993A-DBBC37CB2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F7EFF-04B8-4370-82B3-2C8B261EE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77C1-B894-4706-A521-F5E390EE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BC7EA-2474-42F2-A184-129550D5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82678-A62D-47D5-86DB-131B0499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3469-E4D2-438A-AC7A-F2812D00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DAACC-B40F-413F-A2D5-73C66D88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1CF7-02D4-4C35-8037-C790239E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CBCC-92A9-4BFF-8A69-4AB6C170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6D7AF-AA1F-41D3-80CB-FD024A15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E9F9C-99B1-47A9-B243-3F19B0546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525F2-EA4F-4E15-9EFA-BD831DEE1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AF39-4839-465E-B142-0C6402C8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D5964-347E-4D21-941B-94771778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AE6F-F508-4FDB-BF6F-BBD89966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3E1A-D257-4E8E-A827-FD3AF2EF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E4A8-2D26-42B9-8C94-66D807BA5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AD029-D467-4234-B9A3-A1E064D3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4A77-115D-4C3F-8349-CA9C49DF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1BC10-7C6E-44F9-8526-6A6B86FD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0992-1270-4F59-A378-B59C5FB6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6733-09E5-4FFD-B048-0D7DFF81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E8F4F-DC72-4C3C-BE57-09420F7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FCA5-B0FB-4B98-A801-D84CE6BB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F17C-1049-45BA-A18F-93D4BEB2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CC36-A6AC-49D1-A7F9-3D0F0E00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D445-12B0-4877-AA7F-AF3F14467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C606A-6708-4C2C-B635-AEB60229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266B-2A5B-4CFE-BD8E-63985815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BB635-8447-4DD8-B1B3-B412660D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1E71E-B4ED-4399-BE32-BC8AF93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CE85-E07B-49C5-97F8-2307CD4E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D6164-7E88-4B54-B74A-2C55A04CA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74160-08B3-43AF-8D66-0913F627F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A8157-6B5C-408F-B857-0B4E46F8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8A4A7-4098-4929-9B00-D4AD2AC44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D835C-C6C0-4440-948A-D70E1478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7C0F8-90EA-45FD-A348-BD5184D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45F00-3B21-4DCD-9609-B811D99C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B889-946B-433D-AA0E-CAAAA244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B65B5-6523-4013-B4B7-B52A3510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F4963-F81B-4C87-8667-82ED26C1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B822F-BA6E-4FF1-96C6-F5BE579A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BA8C8-C046-44F2-9BD5-E4A39F75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337E6-5F05-47AC-8153-4194B3C3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9835-2CF5-43AA-88A6-F1F6D963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6C85-9A29-428C-84A1-244D8F27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9DBD-6A3E-4E8B-8B5F-551E4C78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DAFA3-8690-4AD8-A2DB-CB650DFBB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855F-6938-4F8E-BE1B-4126FD1D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1B2D-D53B-42A4-B833-7548E67A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35EE3-E743-47F6-9820-CDB4646E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4323-E794-4A50-9359-75182DE4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7919D-BB3C-47CA-91AA-8DC0CE8BF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90725-F37D-42C9-A461-5D519BCB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B7E8F-D546-4755-91E9-B785B6D2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E5BA4-A689-4435-B308-DD43680F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8F4EA-898A-4833-907B-80C1A01E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ADDDF-089A-4D00-86D3-9367B140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12FAE-B4EE-48BB-BA97-B9CC96BF5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87EF0-71C6-453F-A9F5-4AD4C5E77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8A61-9C11-4DE8-AAEA-C678F77003B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0B05-4DD2-4EDF-AA45-72AC8760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1F51-B821-432C-8BB6-A2F826415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FC99-48FB-498E-BE3C-F8518C52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E54DC-A3A7-4DD4-9623-D759839E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12191999" cy="6752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0D597-5A88-4B04-9FA3-6197BEFC4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76187"/>
            <a:ext cx="12192000" cy="70640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1642"/>
                </a:solidFill>
                <a:latin typeface="Arial Black" panose="020B0A04020102020204" pitchFamily="34" charset="0"/>
              </a:rPr>
              <a:t>British Isles Folk </a:t>
            </a:r>
            <a:r>
              <a:rPr lang="en-US" sz="4800" b="1" dirty="0" err="1">
                <a:solidFill>
                  <a:srgbClr val="001642"/>
                </a:solidFill>
                <a:latin typeface="Arial Black" panose="020B0A04020102020204" pitchFamily="34" charset="0"/>
              </a:rPr>
              <a:t>Magick</a:t>
            </a:r>
            <a:r>
              <a:rPr lang="en-US" sz="4800" b="1" dirty="0">
                <a:solidFill>
                  <a:srgbClr val="001642"/>
                </a:solidFill>
                <a:latin typeface="Arial Black" panose="020B0A04020102020204" pitchFamily="34" charset="0"/>
              </a:rPr>
              <a:t> Traditions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3CE68-0240-4D1D-96B2-82EE543B7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16632"/>
            <a:ext cx="9144000" cy="7064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1642"/>
                </a:solidFill>
                <a:latin typeface="Arial Black" panose="020B0A04020102020204" pitchFamily="34" charset="0"/>
              </a:rPr>
              <a:t>A.C. Fisher-</a:t>
            </a:r>
            <a:r>
              <a:rPr lang="en-US" sz="3600" dirty="0" err="1">
                <a:solidFill>
                  <a:srgbClr val="001642"/>
                </a:solidFill>
                <a:latin typeface="Arial Black" panose="020B0A04020102020204" pitchFamily="34" charset="0"/>
              </a:rPr>
              <a:t>Aldag</a:t>
            </a:r>
            <a:endParaRPr lang="en-US" sz="3600" dirty="0">
              <a:solidFill>
                <a:srgbClr val="00164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3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1A00-F796-45B8-8437-2C28B0D3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184"/>
            <a:ext cx="4389120" cy="128752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Liminality: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B348-0677-4073-A3BE-A2800C89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9920"/>
            <a:ext cx="11246224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/>
              <a:t>Liminal </a:t>
            </a:r>
            <a:r>
              <a:rPr lang="en-US" sz="4200" b="1" dirty="0"/>
              <a:t>Times, Places:</a:t>
            </a:r>
          </a:p>
          <a:p>
            <a:pPr lvl="1"/>
            <a:r>
              <a:rPr lang="en-US" dirty="0"/>
              <a:t>Betwixt &amp; Between, Ending &amp; Beginning, Both &amp; Neither</a:t>
            </a:r>
          </a:p>
          <a:p>
            <a:pPr lvl="1"/>
            <a:r>
              <a:rPr lang="en-US" dirty="0"/>
              <a:t>Change</a:t>
            </a:r>
          </a:p>
          <a:p>
            <a:pPr lvl="1"/>
            <a:r>
              <a:rPr lang="en-US" sz="2800" dirty="0"/>
              <a:t>Have their own qualities</a:t>
            </a:r>
          </a:p>
          <a:p>
            <a:pPr lvl="1"/>
            <a:r>
              <a:rPr lang="en-US" sz="2800" dirty="0"/>
              <a:t>Strong Magical energies</a:t>
            </a:r>
          </a:p>
          <a:p>
            <a:pPr lvl="1"/>
            <a:endParaRPr lang="en-US" sz="3000" dirty="0"/>
          </a:p>
          <a:p>
            <a:pPr marL="457200" lvl="1" indent="0">
              <a:buNone/>
            </a:pPr>
            <a:r>
              <a:rPr lang="en-US" sz="3300" dirty="0"/>
              <a:t>Liminal </a:t>
            </a:r>
            <a:r>
              <a:rPr lang="en-US" sz="3300" b="1" dirty="0"/>
              <a:t>Times</a:t>
            </a:r>
            <a:r>
              <a:rPr lang="en-US" sz="3300" dirty="0"/>
              <a:t>: </a:t>
            </a:r>
            <a:r>
              <a:rPr lang="en-US" sz="2800" dirty="0"/>
              <a:t>new &amp; full moons; Solstices, Equinoxes, cross-quarters; dawn, dusk, midday, midnight (astronomic events); Rites of Passage</a:t>
            </a:r>
          </a:p>
          <a:p>
            <a:pPr marL="457200" lvl="1" indent="0">
              <a:buNone/>
            </a:pPr>
            <a:r>
              <a:rPr lang="en-US" sz="3300" dirty="0"/>
              <a:t>Liminal </a:t>
            </a:r>
            <a:r>
              <a:rPr lang="en-US" sz="3300" b="1" dirty="0"/>
              <a:t>Places</a:t>
            </a:r>
            <a:r>
              <a:rPr lang="en-US" sz="3300" dirty="0"/>
              <a:t>: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Outdoors –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Bridge, cliff, tunnel, fairy forts /tombs, graveyards, crossroads, stone circle, beach. Indoors – Attic, basement, chimney, windowsill, threshold, hearth</a:t>
            </a:r>
          </a:p>
          <a:p>
            <a:pPr marL="457200" lvl="1" indent="0">
              <a:buNone/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Powerful when combined – crossroads at midnight, beach at dawn.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100D6-ACB7-4C3E-B108-BC53C890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1" y="412184"/>
            <a:ext cx="5210288" cy="35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6B9D-E253-40FE-87A6-27DD5B1B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Beating the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D36D-85CC-4EF4-932E-B837F3464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9"/>
            <a:ext cx="10515600" cy="2000922"/>
          </a:xfrm>
        </p:spPr>
        <p:txBody>
          <a:bodyPr>
            <a:normAutofit/>
          </a:bodyPr>
          <a:lstStyle/>
          <a:p>
            <a:r>
              <a:rPr lang="en-US" dirty="0"/>
              <a:t>Authentically older tradition,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still practiced in Britain &amp; USA</a:t>
            </a:r>
            <a:r>
              <a:rPr lang="en-US" dirty="0"/>
              <a:t> </a:t>
            </a:r>
          </a:p>
          <a:p>
            <a:r>
              <a:rPr lang="en-US" sz="2400" dirty="0"/>
              <a:t>Somewhat secularized or Christianized</a:t>
            </a:r>
          </a:p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Done around Spring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quinox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Remember boundary markers, but also for protection. </a:t>
            </a:r>
          </a:p>
          <a:p>
            <a:endParaRPr lang="en-US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9E2BA-DDF0-44D6-BD95-A335DAAC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71" y="3119652"/>
            <a:ext cx="5992458" cy="3245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22057-994B-4A80-926A-8A722396E7A8}"/>
              </a:ext>
            </a:extLst>
          </p:cNvPr>
          <p:cNvSpPr txBox="1"/>
          <p:nvPr/>
        </p:nvSpPr>
        <p:spPr>
          <a:xfrm>
            <a:off x="1567030" y="6262042"/>
            <a:ext cx="905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Hit things w/ staff, bury eggs at corners, speak words of power.</a:t>
            </a:r>
          </a:p>
        </p:txBody>
      </p:sp>
    </p:spTree>
    <p:extLst>
      <p:ext uri="{BB962C8B-B14F-4D97-AF65-F5344CB8AC3E}">
        <p14:creationId xmlns:p14="http://schemas.microsoft.com/office/powerpoint/2010/main" val="80177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DCEB-4385-40AF-8FD9-579C4F9F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Other Praxes – Similar &amp;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1BA6-DF7A-4D14-B85E-5FD22116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1420009"/>
            <a:ext cx="10794403" cy="1172584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Wicca</a:t>
            </a:r>
            <a:r>
              <a:rPr lang="en-US" dirty="0"/>
              <a:t>: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Gerald B.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Gardner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used some actual British Folk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agick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Witchcraft for Wicca.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From 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outheastern / Central England –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Bricket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Woods, New Forest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8F2C1-2ADE-4AE9-97F3-E9F0F153A7D5}"/>
              </a:ext>
            </a:extLst>
          </p:cNvPr>
          <p:cNvSpPr txBox="1"/>
          <p:nvPr/>
        </p:nvSpPr>
        <p:spPr>
          <a:xfrm>
            <a:off x="0" y="2511035"/>
            <a:ext cx="4787153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xes borrowed from </a:t>
            </a: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Spells, rituals, workings</a:t>
            </a:r>
          </a:p>
          <a:p>
            <a:pPr lvl="1" algn="just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Tying knots for witches’ ladder</a:t>
            </a:r>
          </a:p>
          <a:p>
            <a:pPr lvl="1" algn="just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P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otions</a:t>
            </a:r>
          </a:p>
          <a:p>
            <a:pPr lvl="1" algn="just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Using sympathetic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magick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Dancing to raise energy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itual dramas /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folkplays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“Descent of the Goddess”</a:t>
            </a:r>
          </a:p>
          <a:p>
            <a:pPr marL="742950" lvl="1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Divination, Meditation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C34CA-92C6-4CFD-8C90-F7E0B727F596}"/>
              </a:ext>
            </a:extLst>
          </p:cNvPr>
          <p:cNvSpPr txBox="1"/>
          <p:nvPr/>
        </p:nvSpPr>
        <p:spPr>
          <a:xfrm>
            <a:off x="5927464" y="2592593"/>
            <a:ext cx="4152451" cy="358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Stuff Wiccans Do Differently: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Initiations / Lineage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Degree System /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Heirarchy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Casting Circle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Calling Quarters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Using Eastern mysticism &amp; Ceremonial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Magick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Many different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7F56C-1406-40AF-8E84-B880C427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3" y="3429000"/>
            <a:ext cx="1786327" cy="1700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DE67F-D6A8-47A7-A41A-DF0E4F2C5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33" y="2592593"/>
            <a:ext cx="2323610" cy="3074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E94B3-329B-493F-BB13-78D535C9AA4A}"/>
              </a:ext>
            </a:extLst>
          </p:cNvPr>
          <p:cNvSpPr txBox="1"/>
          <p:nvPr/>
        </p:nvSpPr>
        <p:spPr>
          <a:xfrm>
            <a:off x="9667134" y="5830645"/>
            <a:ext cx="232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Gerald B. Gardner</a:t>
            </a:r>
          </a:p>
        </p:txBody>
      </p:sp>
    </p:spTree>
    <p:extLst>
      <p:ext uri="{BB962C8B-B14F-4D97-AF65-F5344CB8AC3E}">
        <p14:creationId xmlns:p14="http://schemas.microsoft.com/office/powerpoint/2010/main" val="112807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6B91-74C2-4B41-8767-74DBB2D3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Other Praxes – Similar &amp; Different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9EE3F-0690-443A-820E-10E8AF2E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451188"/>
            <a:ext cx="10708341" cy="1348173"/>
          </a:xfrm>
        </p:spPr>
        <p:txBody>
          <a:bodyPr>
            <a:normAutofit fontScale="5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b="1" dirty="0"/>
              <a:t>British Traditional Witchcraft</a:t>
            </a:r>
            <a:r>
              <a:rPr lang="en-US" sz="4400" dirty="0"/>
              <a:t>: </a:t>
            </a:r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Robert Cochrane used some actual British Folk </a:t>
            </a:r>
            <a:r>
              <a:rPr lang="en-US" sz="4400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agick</a:t>
            </a:r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Witchcraft for his craft.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From S</a:t>
            </a:r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outhwestern England &amp; Cornwall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6CFC6-AD77-4ABD-9537-9B477D9344E4}"/>
              </a:ext>
            </a:extLst>
          </p:cNvPr>
          <p:cNvSpPr txBox="1"/>
          <p:nvPr/>
        </p:nvSpPr>
        <p:spPr>
          <a:xfrm>
            <a:off x="645459" y="2780219"/>
            <a:ext cx="4572000" cy="358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xes borrowed from US: 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Spells, rituals, workings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Using sympathetic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magick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Folk Deities -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Bucca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Close to the Earth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Drawing power from Nature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Attunement with Nature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Familiar Spirits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68934-31F5-46DC-84B9-A00D0D970001}"/>
              </a:ext>
            </a:extLst>
          </p:cNvPr>
          <p:cNvSpPr txBox="1"/>
          <p:nvPr/>
        </p:nvSpPr>
        <p:spPr>
          <a:xfrm>
            <a:off x="5938221" y="2831634"/>
            <a:ext cx="5206701" cy="365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Stuff Brit Trad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W’craft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Does Differently: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Initiations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Hierarchy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Using Ceremonial Magic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Drawing a Compass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Many different Tools</a:t>
            </a:r>
          </a:p>
          <a:p>
            <a:pPr lvl="2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cs typeface="Times New Roman" panose="02020603050405020304" pitchFamily="18" charset="0"/>
              </a:rPr>
              <a:t>Stang</a:t>
            </a:r>
            <a:r>
              <a:rPr lang="en-US" sz="2000" dirty="0">
                <a:cs typeface="Times New Roman" panose="02020603050405020304" pitchFamily="18" charset="0"/>
              </a:rPr>
              <a:t>; Doth &amp; Rig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C8C45-19F7-4605-BB41-AA6344B3B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8"/>
          <a:stretch/>
        </p:blipFill>
        <p:spPr>
          <a:xfrm>
            <a:off x="9488245" y="3277447"/>
            <a:ext cx="2611234" cy="2779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29594-7BAE-4F30-AF45-C108BCBE9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58" y="2831635"/>
            <a:ext cx="980186" cy="3214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B7ABB6-06C6-4F20-82ED-EB7B7C7347AE}"/>
              </a:ext>
            </a:extLst>
          </p:cNvPr>
          <p:cNvSpPr txBox="1"/>
          <p:nvPr/>
        </p:nvSpPr>
        <p:spPr>
          <a:xfrm>
            <a:off x="3962308" y="6056561"/>
            <a:ext cx="2721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Image Credit:</a:t>
            </a:r>
            <a:br>
              <a:rPr lang="en-US" sz="1500" dirty="0"/>
            </a:br>
            <a:r>
              <a:rPr lang="en-US" sz="1500" dirty="0"/>
              <a:t>Museum of Witchcraft &amp; Magic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67450-5A40-4888-BDC0-C26338309A86}"/>
              </a:ext>
            </a:extLst>
          </p:cNvPr>
          <p:cNvSpPr txBox="1"/>
          <p:nvPr/>
        </p:nvSpPr>
        <p:spPr>
          <a:xfrm>
            <a:off x="9391426" y="6056558"/>
            <a:ext cx="2721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One of the few known photographs of Robert Cochrane</a:t>
            </a:r>
          </a:p>
        </p:txBody>
      </p:sp>
    </p:spTree>
    <p:extLst>
      <p:ext uri="{BB962C8B-B14F-4D97-AF65-F5344CB8AC3E}">
        <p14:creationId xmlns:p14="http://schemas.microsoft.com/office/powerpoint/2010/main" val="262348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5F69-D050-4014-B24C-04DAC363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Unique British Folk Magic Praxes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E986-34FA-48BA-8BA1-DC11F23E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499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No:</a:t>
            </a:r>
            <a:r>
              <a:rPr lang="en-US" dirty="0"/>
              <a:t> </a:t>
            </a:r>
          </a:p>
          <a:p>
            <a:r>
              <a:rPr lang="en-US" dirty="0"/>
              <a:t>Initiations, Degrees, Hierarchy, Lineage</a:t>
            </a:r>
          </a:p>
          <a:p>
            <a:r>
              <a:rPr lang="en-US" dirty="0"/>
              <a:t>Ritual Circle as a safe space, liminal space, or to contain energy</a:t>
            </a:r>
          </a:p>
          <a:p>
            <a:r>
              <a:rPr lang="en-US" dirty="0"/>
              <a:t>Great Goddess / Father God </a:t>
            </a:r>
          </a:p>
          <a:p>
            <a:r>
              <a:rPr lang="en-US" dirty="0"/>
              <a:t>Elements /Watchtowers /“calling quarters” /Archangels /4 Directions</a:t>
            </a:r>
          </a:p>
          <a:p>
            <a:r>
              <a:rPr lang="en-US" dirty="0"/>
              <a:t>Few altars </a:t>
            </a:r>
          </a:p>
          <a:p>
            <a:r>
              <a:rPr lang="en-US" sz="3600" b="1" dirty="0"/>
              <a:t>Different:</a:t>
            </a:r>
          </a:p>
          <a:p>
            <a:r>
              <a:rPr lang="en-US" dirty="0"/>
              <a:t>Methods of summoning power &amp; using </a:t>
            </a:r>
            <a:r>
              <a:rPr lang="en-US" dirty="0" err="1"/>
              <a:t>Magick</a:t>
            </a:r>
            <a:r>
              <a:rPr lang="en-US" dirty="0"/>
              <a:t> (like </a:t>
            </a:r>
            <a:r>
              <a:rPr lang="en-US" dirty="0" err="1"/>
              <a:t>folkplays</a:t>
            </a:r>
            <a:r>
              <a:rPr lang="en-US" dirty="0"/>
              <a:t>)</a:t>
            </a:r>
          </a:p>
          <a:p>
            <a:r>
              <a:rPr lang="en-US" dirty="0"/>
              <a:t>Entities / </a:t>
            </a:r>
            <a:r>
              <a:rPr lang="en-US" dirty="0" err="1"/>
              <a:t>Magickal</a:t>
            </a:r>
            <a:r>
              <a:rPr lang="en-US" dirty="0"/>
              <a:t> helpers are different from Wicca</a:t>
            </a:r>
          </a:p>
          <a:p>
            <a:r>
              <a:rPr lang="en-US" dirty="0"/>
              <a:t>Protecting ourselves, </a:t>
            </a:r>
            <a:r>
              <a:rPr lang="en-US" dirty="0" err="1"/>
              <a:t>Magickal</a:t>
            </a:r>
            <a:r>
              <a:rPr lang="en-US" dirty="0"/>
              <a:t> defense, ritual tools</a:t>
            </a:r>
          </a:p>
        </p:txBody>
      </p:sp>
    </p:spTree>
    <p:extLst>
      <p:ext uri="{BB962C8B-B14F-4D97-AF65-F5344CB8AC3E}">
        <p14:creationId xmlns:p14="http://schemas.microsoft.com/office/powerpoint/2010/main" val="49518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28A9-8113-4C66-AE26-289159D0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82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 Black" panose="020B0A04020102020204" pitchFamily="34" charset="0"/>
              </a:rPr>
              <a:t>What British Isles Folk Magic does: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C101-97CB-426F-AA0B-515BE1AF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007069"/>
          </a:xfrm>
        </p:spPr>
        <p:txBody>
          <a:bodyPr/>
          <a:lstStyle/>
          <a:p>
            <a:r>
              <a:rPr lang="en-US" dirty="0"/>
              <a:t>Elders train younger people; learning through experience </a:t>
            </a:r>
          </a:p>
          <a:p>
            <a:r>
              <a:rPr lang="en-US" dirty="0"/>
              <a:t>Rites of Passage</a:t>
            </a:r>
          </a:p>
          <a:p>
            <a:r>
              <a:rPr lang="en-US" dirty="0"/>
              <a:t>Entities: Deities, spirits, ancestors, Fae / fairies, heroes</a:t>
            </a:r>
          </a:p>
          <a:p>
            <a:pPr lvl="1"/>
            <a:r>
              <a:rPr lang="en-US" dirty="0"/>
              <a:t>Folk entities – Spring, Death; Also </a:t>
            </a:r>
            <a:r>
              <a:rPr lang="en-US" dirty="0" err="1"/>
              <a:t>Bucca</a:t>
            </a:r>
            <a:r>
              <a:rPr lang="en-US" dirty="0"/>
              <a:t> (Cernunnos) </a:t>
            </a:r>
            <a:r>
              <a:rPr lang="en-US" dirty="0" err="1"/>
              <a:t>Mawb</a:t>
            </a:r>
            <a:r>
              <a:rPr lang="en-US" dirty="0"/>
              <a:t> / </a:t>
            </a:r>
            <a:r>
              <a:rPr lang="en-US" dirty="0" err="1"/>
              <a:t>Madron</a:t>
            </a:r>
            <a:endParaRPr lang="en-US" dirty="0"/>
          </a:p>
          <a:p>
            <a:pPr lvl="1"/>
            <a:r>
              <a:rPr lang="en-US" dirty="0"/>
              <a:t>Entities can be asked to help, or </a:t>
            </a:r>
            <a:r>
              <a:rPr lang="en-US" dirty="0" err="1"/>
              <a:t>Avatared</a:t>
            </a:r>
            <a:endParaRPr lang="en-US" dirty="0"/>
          </a:p>
          <a:p>
            <a:r>
              <a:rPr lang="en-US" dirty="0"/>
              <a:t>Animism</a:t>
            </a:r>
          </a:p>
          <a:p>
            <a:r>
              <a:rPr lang="en-US" dirty="0"/>
              <a:t>Witchcraft might not believe in entities at all</a:t>
            </a:r>
          </a:p>
          <a:p>
            <a:r>
              <a:rPr lang="en-US" dirty="0"/>
              <a:t>Self-protection during rites</a:t>
            </a:r>
          </a:p>
          <a:p>
            <a:r>
              <a:rPr lang="en-US" dirty="0"/>
              <a:t>Ethical system using Honor</a:t>
            </a:r>
          </a:p>
          <a:p>
            <a:r>
              <a:rPr lang="en-US" b="1" dirty="0"/>
              <a:t>FUN!!!</a:t>
            </a:r>
          </a:p>
        </p:txBody>
      </p:sp>
    </p:spTree>
    <p:extLst>
      <p:ext uri="{BB962C8B-B14F-4D97-AF65-F5344CB8AC3E}">
        <p14:creationId xmlns:p14="http://schemas.microsoft.com/office/powerpoint/2010/main" val="123926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764AD-1AEC-4802-9258-DD662F7A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1" y="1290673"/>
            <a:ext cx="2432257" cy="234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6B1E7-9644-4F33-BC20-02DD4066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247"/>
          </a:xfrm>
        </p:spPr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Magickal</a:t>
            </a:r>
            <a:r>
              <a:rPr lang="en-US" dirty="0">
                <a:latin typeface="Arial Black" panose="020B0A04020102020204" pitchFamily="34" charset="0"/>
              </a:rPr>
              <a:t> Protection: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863FE-D19E-48E9-B94C-CE06F828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2" y="1165583"/>
            <a:ext cx="7434431" cy="2729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     Protection From What?</a:t>
            </a:r>
          </a:p>
          <a:p>
            <a:pPr lvl="1"/>
            <a:r>
              <a:rPr lang="en-US" sz="3200" dirty="0"/>
              <a:t>Harmful entities, attracted to </a:t>
            </a:r>
            <a:r>
              <a:rPr lang="en-US" sz="3200" dirty="0" err="1"/>
              <a:t>Magick</a:t>
            </a:r>
            <a:endParaRPr lang="en-US" sz="3200" dirty="0"/>
          </a:p>
          <a:p>
            <a:pPr lvl="1"/>
            <a:r>
              <a:rPr lang="en-US" sz="3200" dirty="0"/>
              <a:t>Curses / hexes </a:t>
            </a:r>
          </a:p>
          <a:p>
            <a:pPr lvl="1"/>
            <a:r>
              <a:rPr lang="en-US" sz="3200" dirty="0"/>
              <a:t>Baleful emotions – anger, jealousy</a:t>
            </a:r>
          </a:p>
          <a:p>
            <a:pPr lvl="1"/>
            <a:r>
              <a:rPr lang="en-US" sz="3200" dirty="0"/>
              <a:t>Illnesses, normal human problems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034EB-B105-4CD5-87C4-0EE9E428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69" y="4019189"/>
            <a:ext cx="1465568" cy="2169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39A98-3ABD-41DE-8707-45A00F0C8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99176"/>
            <a:ext cx="2754672" cy="2410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BB6AA-9A31-4021-907F-DDC7A9ED593F}"/>
              </a:ext>
            </a:extLst>
          </p:cNvPr>
          <p:cNvSpPr txBox="1"/>
          <p:nvPr/>
        </p:nvSpPr>
        <p:spPr>
          <a:xfrm>
            <a:off x="9285057" y="6252810"/>
            <a:ext cx="17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Witches’ Bottle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19229-FBD4-4926-8E00-0ED32A55EC33}"/>
              </a:ext>
            </a:extLst>
          </p:cNvPr>
          <p:cNvSpPr txBox="1"/>
          <p:nvPr/>
        </p:nvSpPr>
        <p:spPr>
          <a:xfrm>
            <a:off x="629322" y="6395976"/>
            <a:ext cx="36905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Talisman, Museum of Witchcraft &amp; Magic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B2111-928D-4F1C-B9AE-70DB4DAD12B9}"/>
              </a:ext>
            </a:extLst>
          </p:cNvPr>
          <p:cNvSpPr txBox="1"/>
          <p:nvPr/>
        </p:nvSpPr>
        <p:spPr>
          <a:xfrm>
            <a:off x="4054751" y="4019189"/>
            <a:ext cx="51468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/>
              <a:t>How</a:t>
            </a:r>
            <a:r>
              <a:rPr lang="en-US" sz="3200" dirty="0"/>
              <a:t>:</a:t>
            </a:r>
          </a:p>
          <a:p>
            <a:pPr lvl="1" algn="ctr"/>
            <a:r>
              <a:rPr lang="en-US" sz="3200" dirty="0"/>
              <a:t>Appeal to entities</a:t>
            </a:r>
          </a:p>
          <a:p>
            <a:pPr lvl="1" algn="ctr"/>
            <a:r>
              <a:rPr lang="en-US" sz="3200" dirty="0"/>
              <a:t>Talismans / amulets / sigils</a:t>
            </a:r>
          </a:p>
          <a:p>
            <a:pPr lvl="1" algn="ctr"/>
            <a:r>
              <a:rPr lang="en-US" sz="3200" dirty="0"/>
              <a:t>Words of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EFAB-41DE-4FD4-A38D-EAA11530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406" y="365125"/>
            <a:ext cx="9374394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Talismans / Amulets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503C-E1E1-4E41-B67B-199BA39C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406" y="1441525"/>
            <a:ext cx="9374393" cy="4735438"/>
          </a:xfrm>
        </p:spPr>
        <p:txBody>
          <a:bodyPr/>
          <a:lstStyle/>
          <a:p>
            <a:r>
              <a:rPr lang="en-US" sz="3600" dirty="0"/>
              <a:t>Objects used to store power</a:t>
            </a:r>
          </a:p>
          <a:p>
            <a:pPr lvl="1"/>
            <a:r>
              <a:rPr lang="en-US" dirty="0"/>
              <a:t>Power is raised through ritual, spell or working OR</a:t>
            </a:r>
          </a:p>
          <a:p>
            <a:pPr lvl="1"/>
            <a:r>
              <a:rPr lang="en-US" dirty="0"/>
              <a:t>The object has an intrinsic quality (like iron)</a:t>
            </a:r>
          </a:p>
          <a:p>
            <a:r>
              <a:rPr lang="en-US" dirty="0"/>
              <a:t>Can use CONTAGION </a:t>
            </a:r>
            <a:r>
              <a:rPr lang="en-US" dirty="0" err="1"/>
              <a:t>magick</a:t>
            </a:r>
            <a:r>
              <a:rPr lang="en-US" dirty="0"/>
              <a:t> – transfers power through touch</a:t>
            </a:r>
          </a:p>
          <a:p>
            <a:r>
              <a:rPr lang="en-US" dirty="0"/>
              <a:t>Can use SYMPATHETIC </a:t>
            </a:r>
            <a:r>
              <a:rPr lang="en-US" dirty="0" err="1"/>
              <a:t>magick</a:t>
            </a:r>
            <a:r>
              <a:rPr lang="en-US" dirty="0"/>
              <a:t> – like attracts like</a:t>
            </a:r>
          </a:p>
          <a:p>
            <a:r>
              <a:rPr lang="en-US" b="1" dirty="0"/>
              <a:t>Apotropaic</a:t>
            </a:r>
            <a:r>
              <a:rPr lang="en-US" dirty="0"/>
              <a:t> – wards off harmful energies or beings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930EB-6EC2-4669-85C9-2C0764D0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708771" y="4862519"/>
            <a:ext cx="2044432" cy="1528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2CB433-0BDB-4D52-9B36-FA76020C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13" y="4610625"/>
            <a:ext cx="1680101" cy="2038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B3BF2-AED1-4A7C-81B4-FACC9ADCA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0648" y="4865447"/>
            <a:ext cx="2038576" cy="1528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64E85A-CAC8-4F37-BEC5-11727ED93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96" y="4610625"/>
            <a:ext cx="2599203" cy="2044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A176F-5FDD-4F5D-A3DF-C737D19AB1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1" t="9997" r="39457" b="7890"/>
          <a:stretch/>
        </p:blipFill>
        <p:spPr>
          <a:xfrm>
            <a:off x="309282" y="834815"/>
            <a:ext cx="1282726" cy="5814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2D0B7-0300-415C-870F-87509ABC4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30" y="834815"/>
            <a:ext cx="2437869" cy="12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5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472E-1912-4C4B-81C8-DDD20FD5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Protective Sigils: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0FBD-A0F0-4F59-A2E7-30124324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55" y="1556684"/>
            <a:ext cx="6767457" cy="4351338"/>
          </a:xfrm>
        </p:spPr>
        <p:txBody>
          <a:bodyPr/>
          <a:lstStyle/>
          <a:p>
            <a:r>
              <a:rPr lang="en-US" b="1" dirty="0" err="1"/>
              <a:t>Hexfoils</a:t>
            </a:r>
            <a:r>
              <a:rPr lang="en-US" dirty="0"/>
              <a:t>, </a:t>
            </a:r>
            <a:r>
              <a:rPr lang="en-US" sz="2400" dirty="0"/>
              <a:t>witches’ marks, sigils witches’ runes</a:t>
            </a:r>
          </a:p>
          <a:p>
            <a:r>
              <a:rPr lang="en-US" sz="2400" dirty="0"/>
              <a:t>Found throughout Britain – government survey uncovered hundreds!</a:t>
            </a:r>
          </a:p>
          <a:p>
            <a:r>
              <a:rPr lang="en-US" sz="2400" dirty="0"/>
              <a:t>Genuinely older custom, used right up to the present day</a:t>
            </a:r>
          </a:p>
          <a:p>
            <a:r>
              <a:rPr lang="en-US" sz="2400" dirty="0"/>
              <a:t>Used by Pagans &amp; Christians</a:t>
            </a:r>
          </a:p>
          <a:p>
            <a:r>
              <a:rPr lang="en-US" sz="2400" dirty="0"/>
              <a:t>Symbols include Daisy Wheel, Pentagram, spectacles, VM, maze, corn king, deer, ships, others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31CB8-D388-46B2-8A03-02A8B100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8" y="4892675"/>
            <a:ext cx="1942617" cy="1809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9C1C3-B1AC-4FF2-9E71-5CC6AA0EC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98" y="1690688"/>
            <a:ext cx="2221399" cy="217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706094-0912-46A2-9551-E56B45F7C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5" y="4892675"/>
            <a:ext cx="4670887" cy="1809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8A5681-6415-4AF0-930A-A3EF4A92F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93" y="4892675"/>
            <a:ext cx="3219977" cy="1809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E317FD-657F-4343-BDBC-A02D559D7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20" y="1690688"/>
            <a:ext cx="2478550" cy="2172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24ECF-DB7B-4C1A-8E24-308F0CD1AB5C}"/>
              </a:ext>
            </a:extLst>
          </p:cNvPr>
          <p:cNvSpPr txBox="1"/>
          <p:nvPr/>
        </p:nvSpPr>
        <p:spPr>
          <a:xfrm>
            <a:off x="7244188" y="3947029"/>
            <a:ext cx="4253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From the book </a:t>
            </a:r>
            <a:r>
              <a:rPr lang="en-US" sz="1600" i="1" dirty="0"/>
              <a:t>Medieval</a:t>
            </a:r>
            <a:r>
              <a:rPr lang="en-US" sz="1600" dirty="0"/>
              <a:t> </a:t>
            </a:r>
            <a:r>
              <a:rPr lang="en-US" sz="1600" i="1" dirty="0"/>
              <a:t>Graffiti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by Matthew Champion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6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D6FC-0BCF-4D84-B30E-A1081719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06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133F9-C026-4561-B400-72F8EE4F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Common </a:t>
            </a:r>
            <a:r>
              <a:rPr lang="en-US" i="1" dirty="0" err="1"/>
              <a:t>Magick</a:t>
            </a:r>
            <a:r>
              <a:rPr lang="en-US" dirty="0"/>
              <a:t>: Origins and Practices of British Folk </a:t>
            </a:r>
            <a:r>
              <a:rPr lang="en-US" dirty="0" err="1"/>
              <a:t>Magick</a:t>
            </a:r>
            <a:r>
              <a:rPr lang="en-US" dirty="0"/>
              <a:t> </a:t>
            </a:r>
            <a:r>
              <a:rPr lang="en-US" sz="1800" dirty="0"/>
              <a:t>(Llewellyn)</a:t>
            </a:r>
          </a:p>
          <a:p>
            <a:r>
              <a:rPr lang="en-US" i="1" dirty="0"/>
              <a:t>Witches &amp; Pagans </a:t>
            </a:r>
            <a:r>
              <a:rPr lang="en-US" dirty="0"/>
              <a:t>Magazine, Issues #38 &amp; #39 </a:t>
            </a:r>
            <a:r>
              <a:rPr lang="en-US" sz="1800" dirty="0"/>
              <a:t>(BBI Media)</a:t>
            </a:r>
          </a:p>
          <a:p>
            <a:r>
              <a:rPr lang="en-US" dirty="0"/>
              <a:t>British Isles Folkloric Tradition on Facebook</a:t>
            </a:r>
          </a:p>
          <a:p>
            <a:r>
              <a:rPr lang="en-US" dirty="0"/>
              <a:t>My website: </a:t>
            </a:r>
            <a:r>
              <a:rPr lang="en-US" b="1" dirty="0"/>
              <a:t>acfisheraldag.net</a:t>
            </a:r>
          </a:p>
          <a:p>
            <a:pPr lvl="1"/>
            <a:r>
              <a:rPr lang="en-US" dirty="0"/>
              <a:t>FREE articles, pictures, information</a:t>
            </a:r>
          </a:p>
          <a:p>
            <a:pPr lvl="1"/>
            <a:r>
              <a:rPr lang="en-US" dirty="0"/>
              <a:t>Buy my books and articles there</a:t>
            </a:r>
          </a:p>
          <a:p>
            <a:r>
              <a:rPr lang="en-US" dirty="0"/>
              <a:t>Fiction books on Amazon </a:t>
            </a:r>
            <a:r>
              <a:rPr lang="en-US" sz="1800" dirty="0"/>
              <a:t>(from Ravenswood Publications)</a:t>
            </a:r>
          </a:p>
          <a:p>
            <a:pPr lvl="1"/>
            <a:r>
              <a:rPr lang="en-US" dirty="0"/>
              <a:t>Cambria, Indiana</a:t>
            </a:r>
          </a:p>
          <a:p>
            <a:pPr lvl="1"/>
            <a:r>
              <a:rPr lang="en-US" dirty="0"/>
              <a:t>This Bright Land o’ Blessing</a:t>
            </a:r>
          </a:p>
          <a:p>
            <a:r>
              <a:rPr lang="en-US" dirty="0"/>
              <a:t>Come to events! Festivals, conventions, Pagan Pride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B223D-F3F4-42EE-B4B0-198D77DE1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0" y="2248348"/>
            <a:ext cx="2467983" cy="39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B260-C010-4094-89C2-AF6657EE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Sympathetic </a:t>
            </a:r>
            <a:r>
              <a:rPr lang="en-US" sz="5400" dirty="0" err="1">
                <a:latin typeface="Arial Black" panose="020B0A04020102020204" pitchFamily="34" charset="0"/>
              </a:rPr>
              <a:t>Magick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BC12-CDDB-47BF-A6C1-AD87D5F8B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Used by nearly all </a:t>
            </a:r>
            <a:r>
              <a:rPr lang="en-US" dirty="0" err="1"/>
              <a:t>Magickal</a:t>
            </a:r>
            <a:r>
              <a:rPr lang="en-US" dirty="0"/>
              <a:t> systems</a:t>
            </a:r>
          </a:p>
          <a:p>
            <a:r>
              <a:rPr lang="en-US" dirty="0"/>
              <a:t>Term comes from Sir James G. Frazer in </a:t>
            </a:r>
            <a:r>
              <a:rPr lang="en-US" i="1" dirty="0"/>
              <a:t>The Golden Bough</a:t>
            </a:r>
          </a:p>
          <a:p>
            <a:r>
              <a:rPr lang="en-US" dirty="0"/>
              <a:t>Used in spells / workings / rituals</a:t>
            </a:r>
          </a:p>
          <a:p>
            <a:r>
              <a:rPr lang="en-US" dirty="0"/>
              <a:t>“Like attracts like” (or like repels like)</a:t>
            </a:r>
          </a:p>
          <a:p>
            <a:r>
              <a:rPr lang="en-US" dirty="0"/>
              <a:t>Uses symbolism. Items represent a desired condition </a:t>
            </a:r>
          </a:p>
          <a:p>
            <a:r>
              <a:rPr lang="en-US" dirty="0"/>
              <a:t>Folk </a:t>
            </a:r>
            <a:r>
              <a:rPr lang="en-US" dirty="0" err="1"/>
              <a:t>Magick</a:t>
            </a:r>
            <a:r>
              <a:rPr lang="en-US" dirty="0"/>
              <a:t> uses common objects found in 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           </a:t>
            </a:r>
            <a:r>
              <a:rPr lang="en-US" sz="8000" dirty="0"/>
              <a:t>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2D408-B457-4343-BEEF-E08FE5BCA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60" y="4206368"/>
            <a:ext cx="2405383" cy="2405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D38A7-9CA2-45B5-81BB-941FC57D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96" y="4206368"/>
            <a:ext cx="3513557" cy="24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9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429B-9FD6-4120-AC78-D8038523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790"/>
            <a:ext cx="10515600" cy="1087159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A.C. Fisher </a:t>
            </a:r>
            <a:r>
              <a:rPr lang="en-US" dirty="0" err="1">
                <a:latin typeface="Arial Black" panose="020B0A04020102020204" pitchFamily="34" charset="0"/>
              </a:rPr>
              <a:t>Aldag</a:t>
            </a:r>
            <a:r>
              <a:rPr lang="en-US" dirty="0">
                <a:latin typeface="Arial Black" panose="020B0A04020102020204" pitchFamily="34" charset="0"/>
              </a:rPr>
              <a:t> -- VENDING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3D3B1-8DC0-46B9-A7DA-F304AA1B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33" y="1118795"/>
            <a:ext cx="11149405" cy="1087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Common </a:t>
            </a:r>
            <a:r>
              <a:rPr lang="en-US" sz="3200" i="1" dirty="0" err="1"/>
              <a:t>Magick</a:t>
            </a:r>
            <a:r>
              <a:rPr lang="en-US" sz="3200" dirty="0"/>
              <a:t>: </a:t>
            </a:r>
            <a:r>
              <a:rPr lang="en-US" dirty="0"/>
              <a:t>Origins and Practices of British Folk </a:t>
            </a:r>
            <a:r>
              <a:rPr lang="en-US" dirty="0" err="1"/>
              <a:t>Magick</a:t>
            </a:r>
            <a:r>
              <a:rPr lang="en-US" dirty="0"/>
              <a:t> </a:t>
            </a:r>
            <a:r>
              <a:rPr lang="en-US" sz="1800" dirty="0"/>
              <a:t>(Llewellyn)</a:t>
            </a:r>
            <a:endParaRPr lang="en-US" sz="800" dirty="0"/>
          </a:p>
          <a:p>
            <a:pPr marL="0" indent="0">
              <a:buNone/>
            </a:pPr>
            <a:r>
              <a:rPr lang="en-US" sz="2400" dirty="0"/>
              <a:t>For autographed copies, please email acefisheraldag@gmail.com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2FB10-4BF7-472E-BC20-8F051A76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29" y="1661807"/>
            <a:ext cx="3211568" cy="4588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3069D-2B69-4B19-9F91-9C117222F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5840"/>
            <a:ext cx="1623527" cy="2244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7ED307-7324-488D-A232-6876DE995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94" y="2945840"/>
            <a:ext cx="1623527" cy="2244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C96F8-BBDD-4589-9130-E1DC569A35AE}"/>
              </a:ext>
            </a:extLst>
          </p:cNvPr>
          <p:cNvSpPr txBox="1"/>
          <p:nvPr/>
        </p:nvSpPr>
        <p:spPr>
          <a:xfrm>
            <a:off x="1977038" y="2938392"/>
            <a:ext cx="3625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/>
              <a:t>Cambria, Indiana</a:t>
            </a:r>
          </a:p>
          <a:p>
            <a:pPr lvl="1" algn="ctr"/>
            <a:endParaRPr lang="en-US" sz="2800" dirty="0"/>
          </a:p>
          <a:p>
            <a:pPr lvl="1" algn="ctr"/>
            <a:r>
              <a:rPr lang="en-US" sz="2800" dirty="0"/>
              <a:t>This Bright Land o’ Blessing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EC3D4-8CEB-4CCB-86C3-1D259AB6AEFD}"/>
              </a:ext>
            </a:extLst>
          </p:cNvPr>
          <p:cNvSpPr txBox="1"/>
          <p:nvPr/>
        </p:nvSpPr>
        <p:spPr>
          <a:xfrm>
            <a:off x="556658" y="5300600"/>
            <a:ext cx="100427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Witches &amp; Pagans </a:t>
            </a:r>
            <a:r>
              <a:rPr lang="en-US" sz="2800" dirty="0"/>
              <a:t>Magazine #38 &amp; #39 </a:t>
            </a:r>
            <a:r>
              <a:rPr lang="en-US" dirty="0"/>
              <a:t>(BBI Media)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British Isles Folkloric Tradition on Facebook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www.acfisheraldag</a:t>
            </a:r>
            <a:r>
              <a:rPr lang="en-US" sz="2800" dirty="0"/>
              <a:t>.net  FREE articles &amp; more info!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86437-8C5A-4DA4-8685-059D73246AB2}"/>
              </a:ext>
            </a:extLst>
          </p:cNvPr>
          <p:cNvSpPr txBox="1"/>
          <p:nvPr/>
        </p:nvSpPr>
        <p:spPr>
          <a:xfrm>
            <a:off x="1032734" y="2316427"/>
            <a:ext cx="64330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Fiction books on Amazon </a:t>
            </a:r>
            <a:r>
              <a:rPr lang="en-US" sz="1600" dirty="0"/>
              <a:t>(Ravenswood Publications)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6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AD5A-387E-44F2-9CA7-3663A3065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022" y="0"/>
            <a:ext cx="9879107" cy="2130014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Franklin Gothic Demi" panose="020B0703020102020204" pitchFamily="34" charset="0"/>
              </a:rPr>
              <a:t>common </a:t>
            </a:r>
            <a:r>
              <a:rPr lang="en-US" sz="7200" dirty="0" err="1">
                <a:latin typeface="Copperplate Gothic Bold" panose="020E0705020206020404" pitchFamily="34" charset="0"/>
              </a:rPr>
              <a:t>Magick</a:t>
            </a:r>
            <a:br>
              <a:rPr lang="en-US" dirty="0">
                <a:latin typeface="Copperplate Gothic Bold" panose="020E0705020206020404" pitchFamily="34" charset="0"/>
              </a:rPr>
            </a:br>
            <a:r>
              <a:rPr lang="en-US" sz="3600" dirty="0">
                <a:latin typeface="+mn-lt"/>
              </a:rPr>
              <a:t>origins and practices of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Copperplate Gothic Light" panose="020E0507020206020404" pitchFamily="34" charset="0"/>
              </a:rPr>
              <a:t>British Folk </a:t>
            </a:r>
            <a:r>
              <a:rPr lang="en-US" sz="3600" dirty="0" err="1">
                <a:latin typeface="Copperplate Gothic Light" panose="020E0507020206020404" pitchFamily="34" charset="0"/>
              </a:rPr>
              <a:t>Magick</a:t>
            </a:r>
            <a:endParaRPr lang="en-US" sz="3600" dirty="0">
              <a:latin typeface="Copperplate Gothic Light" panose="020E05070202060204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86E13-198F-4A19-8D8E-FEBBC7515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1086" y="2842604"/>
            <a:ext cx="6831106" cy="2675367"/>
          </a:xfrm>
        </p:spPr>
        <p:txBody>
          <a:bodyPr>
            <a:normAutofit lnSpcReduction="10000"/>
          </a:bodyPr>
          <a:lstStyle/>
          <a:p>
            <a:r>
              <a:rPr lang="en-US" sz="4300" dirty="0"/>
              <a:t>Explore the </a:t>
            </a:r>
            <a:r>
              <a:rPr lang="en-US" sz="4300" dirty="0" err="1"/>
              <a:t>magick</a:t>
            </a:r>
            <a:r>
              <a:rPr lang="en-US" sz="4300" dirty="0"/>
              <a:t>! </a:t>
            </a:r>
          </a:p>
          <a:p>
            <a:pPr algn="l"/>
            <a:r>
              <a:rPr lang="en-US" sz="2800" dirty="0"/>
              <a:t>A showcase of Spells, Lore, and the Origins of </a:t>
            </a:r>
            <a:r>
              <a:rPr lang="en-US" sz="2800" dirty="0" err="1"/>
              <a:t>Magickal</a:t>
            </a:r>
            <a:r>
              <a:rPr lang="en-US" sz="2800" dirty="0"/>
              <a:t> Practices of the British Isles.</a:t>
            </a:r>
          </a:p>
          <a:p>
            <a:pPr algn="just"/>
            <a:r>
              <a:rPr lang="en-US" sz="1800" dirty="0"/>
              <a:t>This book reveals why folk </a:t>
            </a:r>
            <a:r>
              <a:rPr lang="en-US" sz="1800" dirty="0" err="1"/>
              <a:t>magick</a:t>
            </a:r>
            <a:r>
              <a:rPr lang="en-US" sz="1800" dirty="0"/>
              <a:t> works, and shares deep knowledge of </a:t>
            </a:r>
            <a:r>
              <a:rPr lang="en-US" sz="1800" dirty="0" err="1"/>
              <a:t>magickal</a:t>
            </a:r>
            <a:r>
              <a:rPr lang="en-US" sz="1800" dirty="0"/>
              <a:t> timing, sigils, crafts, tools, and more. Discover what it is like to work with nature spirits, fairies, deities and energy beings, as well as herbs, crystals, divination, as well as the historic practices of </a:t>
            </a:r>
            <a:r>
              <a:rPr lang="en-US" sz="1800" dirty="0" err="1"/>
              <a:t>folkplays</a:t>
            </a:r>
            <a:r>
              <a:rPr lang="en-US" sz="1800" dirty="0"/>
              <a:t> and </a:t>
            </a:r>
            <a:r>
              <a:rPr lang="en-US" sz="1800" dirty="0" err="1"/>
              <a:t>magickal</a:t>
            </a:r>
            <a:r>
              <a:rPr lang="en-US" sz="1800" dirty="0"/>
              <a:t> dances.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CBBD0-1500-456F-8305-CF5389822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6" y="1062182"/>
            <a:ext cx="3442446" cy="5163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7047C-B899-455A-BE24-2C1AD0636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01" y="2130013"/>
            <a:ext cx="579783" cy="712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63EE1-0EAA-490A-9621-FE38C8679495}"/>
              </a:ext>
            </a:extLst>
          </p:cNvPr>
          <p:cNvSpPr txBox="1"/>
          <p:nvPr/>
        </p:nvSpPr>
        <p:spPr>
          <a:xfrm>
            <a:off x="4249271" y="5816600"/>
            <a:ext cx="6013523" cy="59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E141F-6F39-435A-8D80-6039359CFABD}"/>
              </a:ext>
            </a:extLst>
          </p:cNvPr>
          <p:cNvSpPr txBox="1"/>
          <p:nvPr/>
        </p:nvSpPr>
        <p:spPr>
          <a:xfrm>
            <a:off x="3935502" y="5566813"/>
            <a:ext cx="7321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from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Llewellyn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https://www.llewellyn.com/product.php?ean=9780738763132</a:t>
            </a:r>
          </a:p>
        </p:txBody>
      </p:sp>
    </p:spTree>
    <p:extLst>
      <p:ext uri="{BB962C8B-B14F-4D97-AF65-F5344CB8AC3E}">
        <p14:creationId xmlns:p14="http://schemas.microsoft.com/office/powerpoint/2010/main" val="364677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A8D6-8204-4B0D-8469-41675571E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4" y="506488"/>
            <a:ext cx="9144000" cy="1093712"/>
          </a:xfrm>
        </p:spPr>
        <p:txBody>
          <a:bodyPr/>
          <a:lstStyle/>
          <a:p>
            <a:r>
              <a:rPr lang="en-US" dirty="0">
                <a:latin typeface="Celtic" panose="04020500000000000000" pitchFamily="82" charset="0"/>
              </a:rPr>
              <a:t>Cambria, Indiana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55D9D-220F-4B52-B811-BAAFACB26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7784" y="2514599"/>
            <a:ext cx="5497157" cy="34774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Celtic tribes living in present-day Indiana have kept the ancient ways of their forebears, including the use of magic. When modern society encroaches, the chieftain and priestess Lady </a:t>
            </a:r>
            <a:r>
              <a:rPr lang="en-US" dirty="0" err="1"/>
              <a:t>Cairne</a:t>
            </a:r>
            <a:r>
              <a:rPr lang="en-US" dirty="0"/>
              <a:t> </a:t>
            </a:r>
            <a:r>
              <a:rPr lang="en-US" dirty="0" err="1"/>
              <a:t>Auldwedd</a:t>
            </a:r>
            <a:r>
              <a:rPr lang="en-US" dirty="0"/>
              <a:t> uses her supernatural powers to summon help from her goddess. Cultural anthropologist Dr. Joyce </a:t>
            </a:r>
            <a:r>
              <a:rPr lang="en-US" dirty="0" err="1"/>
              <a:t>DelaFemina</a:t>
            </a:r>
            <a:r>
              <a:rPr lang="en-US" dirty="0"/>
              <a:t> soon arrives in Cambria to study the tribe. She and Lady </a:t>
            </a:r>
            <a:r>
              <a:rPr lang="en-US" dirty="0" err="1"/>
              <a:t>Cairne</a:t>
            </a:r>
            <a:r>
              <a:rPr lang="en-US" dirty="0"/>
              <a:t> become friends, to the dismay of her Cymric </a:t>
            </a:r>
            <a:r>
              <a:rPr lang="en-US" dirty="0" err="1"/>
              <a:t>tribesfolk</a:t>
            </a:r>
            <a:r>
              <a:rPr lang="en-US" dirty="0"/>
              <a:t>. While assisting the Celts, Joyce becomes embroiled in a frightening blood feud, falls in love with the chieftain’s court bard, and discovers her own talent for magic. </a:t>
            </a:r>
            <a:r>
              <a:rPr lang="en-US" b="1" dirty="0"/>
              <a:t>Cambria, Indiana </a:t>
            </a:r>
            <a:r>
              <a:rPr lang="en-US" dirty="0"/>
              <a:t>has the excitement of a sword-fight at the hardware store, the romance of a Celtic fairy tale, and the beauty of a bard-sung legend.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3D2C3-A2FA-44EA-8BD6-BA440B55CCD7}"/>
              </a:ext>
            </a:extLst>
          </p:cNvPr>
          <p:cNvSpPr txBox="1"/>
          <p:nvPr/>
        </p:nvSpPr>
        <p:spPr>
          <a:xfrm>
            <a:off x="1377857" y="5889847"/>
            <a:ext cx="983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from Ravenswood Publishing and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Amazon.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https://www.amazon.com/Cambria-Indiana-C-Fisher-Aldag/dp/B086LDM79Z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CB90F-C1F2-48A1-B183-F6CAFB6B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46" y="1600200"/>
            <a:ext cx="3054294" cy="4222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5F359-D82E-462A-A8AE-CED84F5E9CE0}"/>
              </a:ext>
            </a:extLst>
          </p:cNvPr>
          <p:cNvSpPr txBox="1"/>
          <p:nvPr/>
        </p:nvSpPr>
        <p:spPr>
          <a:xfrm flipH="1">
            <a:off x="4432151" y="1791448"/>
            <a:ext cx="624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Pagan Fiction by A.C. Fisher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author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Magick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3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5F16-ED30-4B34-8B74-F93A7F5D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What are the folklore traditions of the British Isles?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9E15-D7B3-4E62-A3FA-78DE340E4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it is </a:t>
            </a:r>
            <a:r>
              <a:rPr lang="en-US" sz="3200" b="1" i="1" dirty="0"/>
              <a:t>NOT</a:t>
            </a:r>
            <a:r>
              <a:rPr lang="en-US" sz="3200" i="1" dirty="0"/>
              <a:t>:</a:t>
            </a:r>
            <a:r>
              <a:rPr lang="en-US" sz="3200" dirty="0"/>
              <a:t> Wicca, Asatru, Druidry, nor Ceremonial Magic</a:t>
            </a:r>
          </a:p>
          <a:p>
            <a:pPr lvl="1"/>
            <a:r>
              <a:rPr lang="en-US" sz="2800" dirty="0"/>
              <a:t>While sharing some aspects, many things are done differently</a:t>
            </a:r>
          </a:p>
          <a:p>
            <a:pPr lvl="1"/>
            <a:r>
              <a:rPr lang="en-US" sz="2800" dirty="0"/>
              <a:t>Many of our customs can be incorporated into other praxes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800" b="1" dirty="0"/>
              <a:t>Wicca</a:t>
            </a:r>
            <a:r>
              <a:rPr lang="en-US" sz="2800" dirty="0"/>
              <a:t> – Gerald Gardner used some British Folk </a:t>
            </a:r>
            <a:r>
              <a:rPr lang="en-US" sz="2800" dirty="0" err="1"/>
              <a:t>Magick</a:t>
            </a:r>
            <a:r>
              <a:rPr lang="en-US" sz="2800" dirty="0"/>
              <a:t> beliefs &amp; practices as a basis</a:t>
            </a:r>
          </a:p>
          <a:p>
            <a:pPr marL="457200" lvl="1" indent="0">
              <a:buNone/>
            </a:pPr>
            <a:r>
              <a:rPr lang="en-US" sz="2800" b="1" dirty="0"/>
              <a:t>Druidry</a:t>
            </a:r>
            <a:r>
              <a:rPr lang="en-US" sz="2800" dirty="0"/>
              <a:t> – Traditions historically practiced by aristocrats and scholars of the British Isles</a:t>
            </a:r>
          </a:p>
          <a:p>
            <a:pPr marL="457200" lvl="1" indent="0">
              <a:buNone/>
            </a:pPr>
            <a:r>
              <a:rPr lang="en-US" sz="2800" b="1" dirty="0"/>
              <a:t>Asatru</a:t>
            </a:r>
            <a:r>
              <a:rPr lang="en-US" sz="2800" dirty="0"/>
              <a:t> – Traditions of the Germanic and Scandinavian tribes, often overlap given the interactions between European tribes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A49BC-80D3-4189-8813-603749457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2" y="3682494"/>
            <a:ext cx="684153" cy="651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12F9F-DF69-4632-AD45-AF3F60C96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2" y="5298218"/>
            <a:ext cx="459852" cy="724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3B42D8-2865-4AB8-A695-BD8119108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2" y="4468863"/>
            <a:ext cx="684153" cy="6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042C-95ED-43C0-AD44-1BD0B211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35" y="2151529"/>
            <a:ext cx="10762129" cy="4303059"/>
          </a:xfrm>
        </p:spPr>
        <p:txBody>
          <a:bodyPr>
            <a:normAutofit fontScale="85000" lnSpcReduction="20000"/>
          </a:bodyPr>
          <a:lstStyle/>
          <a:p>
            <a:endParaRPr lang="en-US" sz="4200" b="1" dirty="0"/>
          </a:p>
          <a:p>
            <a:r>
              <a:rPr lang="en-US" sz="4200" b="1" dirty="0"/>
              <a:t>Folklore</a:t>
            </a:r>
            <a:r>
              <a:rPr lang="en-US" sz="4200" dirty="0"/>
              <a:t> handed down through generations by word of mouth, &amp; experiences</a:t>
            </a:r>
            <a:r>
              <a:rPr lang="en-US" sz="2400" dirty="0"/>
              <a:t>.</a:t>
            </a:r>
          </a:p>
          <a:p>
            <a:pPr lvl="1"/>
            <a:r>
              <a:rPr lang="en-US" sz="2800" b="1" dirty="0" err="1"/>
              <a:t>Magick</a:t>
            </a:r>
            <a:r>
              <a:rPr lang="en-US" sz="2800" dirty="0"/>
              <a:t> – To create change within surroundings or one’s self</a:t>
            </a:r>
          </a:p>
          <a:p>
            <a:pPr lvl="1"/>
            <a:r>
              <a:rPr lang="en-US" sz="2800" b="1" dirty="0"/>
              <a:t>Witchcraft</a:t>
            </a:r>
            <a:r>
              <a:rPr lang="en-US" sz="2800" dirty="0"/>
              <a:t> – The practice of using magic, generally without any particular spirituality nor religion</a:t>
            </a:r>
          </a:p>
          <a:p>
            <a:pPr lvl="1"/>
            <a:r>
              <a:rPr lang="en-US" sz="2800" b="1" dirty="0"/>
              <a:t>Nature Spirituality / Earth Religion </a:t>
            </a:r>
            <a:r>
              <a:rPr lang="en-US" sz="2800" dirty="0"/>
              <a:t>– Reverence for Nature, Belief in Entities, Ethical considerations</a:t>
            </a:r>
          </a:p>
          <a:p>
            <a:pPr lvl="1"/>
            <a:r>
              <a:rPr lang="en-US" sz="2800" b="1" dirty="0"/>
              <a:t>“Low” </a:t>
            </a:r>
            <a:r>
              <a:rPr lang="en-US" sz="2800" b="1" dirty="0" err="1"/>
              <a:t>Magick</a:t>
            </a:r>
            <a:r>
              <a:rPr lang="en-US" sz="2800" b="1" dirty="0"/>
              <a:t> </a:t>
            </a:r>
            <a:r>
              <a:rPr lang="en-US" sz="2800" dirty="0"/>
              <a:t>– Close to Earth, experiential, vs. use of literature</a:t>
            </a:r>
          </a:p>
          <a:p>
            <a:pPr lvl="1"/>
            <a:r>
              <a:rPr lang="en-US" sz="2800" dirty="0"/>
              <a:t>Performed by the </a:t>
            </a:r>
            <a:r>
              <a:rPr lang="en-US" sz="2800" b="1" dirty="0"/>
              <a:t>common people </a:t>
            </a:r>
            <a:r>
              <a:rPr lang="en-US" sz="2800" dirty="0"/>
              <a:t>– farmers, craftspeople, homemakers</a:t>
            </a:r>
          </a:p>
          <a:p>
            <a:pPr lvl="1"/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Common People – </a:t>
            </a:r>
            <a:r>
              <a:rPr lang="en-US" sz="2800" b="1" i="1" dirty="0"/>
              <a:t>Common </a:t>
            </a:r>
            <a:r>
              <a:rPr lang="en-US" sz="2800" b="1" i="1" dirty="0" err="1"/>
              <a:t>Magick</a:t>
            </a:r>
            <a:endParaRPr lang="en-US" sz="2800" b="1" i="1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06A84-C7E0-4616-A285-EB13C0624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32" y="181875"/>
            <a:ext cx="4787151" cy="2391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17085-C61D-4194-B1A9-C0F2DB60421A}"/>
              </a:ext>
            </a:extLst>
          </p:cNvPr>
          <p:cNvSpPr txBox="1"/>
          <p:nvPr/>
        </p:nvSpPr>
        <p:spPr>
          <a:xfrm>
            <a:off x="1229957" y="935478"/>
            <a:ext cx="45182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What it IS: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2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7FD1FC-E1A7-40AF-8A0D-52D078C45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40" y="3289767"/>
            <a:ext cx="6966919" cy="2882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81FC7-79F6-4F44-B930-9E17EC87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21525"/>
            <a:ext cx="10515600" cy="1327617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Where is/was it practiced?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94A7-DB50-4947-A548-1239FF44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24" y="1290918"/>
            <a:ext cx="10318376" cy="55670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British Isles – including England, Cornwall, Ireland, the Isle of Man, Scotland, Wales/Cymru, and Brittany (northern France)</a:t>
            </a:r>
          </a:p>
          <a:p>
            <a:r>
              <a:rPr lang="en-US" dirty="0"/>
              <a:t>Places where the people settled – </a:t>
            </a:r>
            <a:r>
              <a:rPr lang="en-US" sz="2400" dirty="0"/>
              <a:t>places in which Britain was a dominant power, including much of the former British Empire </a:t>
            </a:r>
            <a:r>
              <a:rPr lang="en-US" sz="2400" i="1" dirty="0"/>
              <a:t>especially in the USA &amp; Australia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No ethnicity or place of origin restrictions!</a:t>
            </a:r>
          </a:p>
        </p:txBody>
      </p:sp>
    </p:spTree>
    <p:extLst>
      <p:ext uri="{BB962C8B-B14F-4D97-AF65-F5344CB8AC3E}">
        <p14:creationId xmlns:p14="http://schemas.microsoft.com/office/powerpoint/2010/main" val="384124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061877-208E-4939-B6EF-5CBEFBEB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30" y="3227294"/>
            <a:ext cx="6350000" cy="344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97B81-4804-46F5-A58B-2A196D3D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91215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Example of a Common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20A8-8538-4AF0-ADBB-20492AA7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5567082"/>
          </a:xfrm>
        </p:spPr>
        <p:txBody>
          <a:bodyPr>
            <a:normAutofit/>
          </a:bodyPr>
          <a:lstStyle/>
          <a:p>
            <a:r>
              <a:rPr lang="en-US" b="1" dirty="0"/>
              <a:t>Iron Spike</a:t>
            </a:r>
          </a:p>
          <a:p>
            <a:r>
              <a:rPr lang="en-US" dirty="0"/>
              <a:t>In the old days a mining spike, iron pin, or weapon was used for </a:t>
            </a:r>
            <a:r>
              <a:rPr lang="en-US" dirty="0" err="1"/>
              <a:t>Magick</a:t>
            </a:r>
            <a:r>
              <a:rPr lang="en-US" dirty="0"/>
              <a:t>. After industrialization, railroad spikes were often used.</a:t>
            </a:r>
          </a:p>
          <a:p>
            <a:r>
              <a:rPr lang="en-US" dirty="0"/>
              <a:t>Also commonly used in Hoodoo &amp; Conjure traditions.</a:t>
            </a:r>
          </a:p>
          <a:p>
            <a:r>
              <a:rPr lang="en-US" dirty="0"/>
              <a:t>Iron repels ethereal beings, represents strength, and is used to protect rooms, buildings, </a:t>
            </a:r>
            <a:r>
              <a:rPr lang="en-US" dirty="0" err="1"/>
              <a:t>Magickal</a:t>
            </a:r>
            <a:r>
              <a:rPr lang="en-US" dirty="0"/>
              <a:t> spaces - generally by being driven into the ground.</a:t>
            </a:r>
          </a:p>
          <a:p>
            <a:endParaRPr lang="en-US" dirty="0"/>
          </a:p>
          <a:p>
            <a:r>
              <a:rPr lang="en-US" dirty="0"/>
              <a:t>Can be found in Occult Stores, or discarded beside Railway tracks </a:t>
            </a:r>
          </a:p>
          <a:p>
            <a:r>
              <a:rPr lang="en-US" dirty="0"/>
              <a:t>Don’t clean if it rusts!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Pictured: Postmedieval iron spearhead or spike found in </a:t>
            </a:r>
            <a:r>
              <a:rPr lang="en-US" sz="1800" dirty="0" err="1"/>
              <a:t>Northhamptonshire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298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0CF7E-5B5A-41DB-8A22-28A17D514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4157" r="10012" b="4969"/>
          <a:stretch/>
        </p:blipFill>
        <p:spPr>
          <a:xfrm>
            <a:off x="8948443" y="1491082"/>
            <a:ext cx="2890350" cy="2012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95B95-51DC-4A57-84C5-25A2B914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0" y="365125"/>
            <a:ext cx="1199605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Concepts shared by most </a:t>
            </a:r>
            <a:r>
              <a:rPr lang="en-US" sz="4000" dirty="0" err="1">
                <a:latin typeface="Arial Black" panose="020B0A04020102020204" pitchFamily="34" charset="0"/>
              </a:rPr>
              <a:t>Magick</a:t>
            </a:r>
            <a:r>
              <a:rPr lang="en-US" sz="4000" dirty="0">
                <a:latin typeface="Arial Black" panose="020B0A04020102020204" pitchFamily="34" charset="0"/>
              </a:rPr>
              <a:t>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7A26E-561C-409D-8E23-91DE0B7F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77" y="1534886"/>
            <a:ext cx="11249809" cy="60984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Active </a:t>
            </a:r>
            <a:r>
              <a:rPr lang="en-US" b="1" dirty="0" err="1"/>
              <a:t>Magick</a:t>
            </a:r>
            <a:r>
              <a:rPr lang="en-US" b="1" dirty="0"/>
              <a:t> </a:t>
            </a:r>
            <a:r>
              <a:rPr lang="en-US" dirty="0"/>
              <a:t>– Manifesting change to the outside world</a:t>
            </a:r>
          </a:p>
          <a:p>
            <a:r>
              <a:rPr lang="en-US" sz="2400" dirty="0"/>
              <a:t>External – operates on the material world</a:t>
            </a:r>
          </a:p>
          <a:p>
            <a:r>
              <a:rPr lang="en-US" sz="2400" dirty="0"/>
              <a:t>Working – rite, spell;	 Ritual – longer rite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Passive </a:t>
            </a:r>
            <a:r>
              <a:rPr lang="en-US" b="1" dirty="0" err="1"/>
              <a:t>Magick</a:t>
            </a:r>
            <a:r>
              <a:rPr lang="en-US" b="1" dirty="0"/>
              <a:t> </a:t>
            </a:r>
            <a:r>
              <a:rPr lang="en-US" dirty="0"/>
              <a:t>– Manifesting change to one’s self or consciousness</a:t>
            </a:r>
          </a:p>
          <a:p>
            <a:pPr lvl="1"/>
            <a:r>
              <a:rPr lang="en-US" dirty="0"/>
              <a:t>Internal – operates within the Self</a:t>
            </a:r>
          </a:p>
          <a:p>
            <a:pPr lvl="1"/>
            <a:r>
              <a:rPr lang="en-US" dirty="0"/>
              <a:t>Attunement – align, be in harmony with beings, self, world </a:t>
            </a:r>
          </a:p>
          <a:p>
            <a:pPr lvl="1"/>
            <a:r>
              <a:rPr lang="en-US" dirty="0"/>
              <a:t>Journey, Astral travel</a:t>
            </a:r>
          </a:p>
          <a:p>
            <a:pPr lvl="1"/>
            <a:r>
              <a:rPr lang="en-US" dirty="0"/>
              <a:t>Divination – Knowledge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Celebration</a:t>
            </a:r>
            <a:r>
              <a:rPr lang="en-US" dirty="0"/>
              <a:t> - may include any and all of the above!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485CF-2859-403D-B181-2A9205992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83" y="3980908"/>
            <a:ext cx="2804610" cy="26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A98C-9F74-44A0-AB66-E5408F08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rial Black" panose="020B0A04020102020204" pitchFamily="34" charset="0"/>
              </a:rPr>
              <a:t>Folkplays</a:t>
            </a:r>
            <a:r>
              <a:rPr lang="en-US" dirty="0">
                <a:latin typeface="Arial Black" panose="020B0A04020102020204" pitchFamily="34" charset="0"/>
              </a:rPr>
              <a:t> and their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3787-D5CB-428F-A76F-F54613BB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96" y="1845118"/>
            <a:ext cx="12192000" cy="5008031"/>
          </a:xfrm>
        </p:spPr>
        <p:txBody>
          <a:bodyPr>
            <a:normAutofit/>
          </a:bodyPr>
          <a:lstStyle/>
          <a:p>
            <a:r>
              <a:rPr lang="en-US" sz="2400" b="1" dirty="0"/>
              <a:t>Ritual drama, </a:t>
            </a:r>
            <a:r>
              <a:rPr lang="en-US" sz="2400" dirty="0"/>
              <a:t>theater, skit, folk dance, Mummers’ play</a:t>
            </a:r>
          </a:p>
          <a:p>
            <a:pPr lvl="1"/>
            <a:r>
              <a:rPr lang="en-US" sz="2000" dirty="0"/>
              <a:t>Done to bring a situation about through sympathetic </a:t>
            </a:r>
            <a:r>
              <a:rPr lang="en-US" sz="2000" dirty="0" err="1"/>
              <a:t>Magick</a:t>
            </a:r>
            <a:r>
              <a:rPr lang="en-US" sz="2000" dirty="0"/>
              <a:t> by acting out a drama </a:t>
            </a:r>
          </a:p>
          <a:p>
            <a:pPr lvl="1"/>
            <a:r>
              <a:rPr lang="en-US" sz="2000" dirty="0"/>
              <a:t>May have lost meaning over time, done only with the intention of carrying on a tradition or to encourage tourism - yet still creates a </a:t>
            </a:r>
            <a:r>
              <a:rPr lang="en-US" sz="2000" dirty="0" err="1"/>
              <a:t>Magickal</a:t>
            </a:r>
            <a:r>
              <a:rPr lang="en-US" sz="2000" dirty="0"/>
              <a:t> effect</a:t>
            </a:r>
          </a:p>
          <a:p>
            <a:pPr marL="457200" lvl="1" indent="0">
              <a:buNone/>
            </a:pPr>
            <a:r>
              <a:rPr lang="en-US" sz="3600" b="1" dirty="0"/>
              <a:t>Can Avatar ENTITIES</a:t>
            </a:r>
          </a:p>
          <a:p>
            <a:r>
              <a:rPr lang="en-US" sz="2400" b="1" dirty="0"/>
              <a:t>Entities</a:t>
            </a:r>
            <a:r>
              <a:rPr lang="en-US" sz="2400" dirty="0"/>
              <a:t>: Deities, spirits, heroes, ancestors, </a:t>
            </a:r>
            <a:r>
              <a:rPr lang="en-US" sz="2400" dirty="0" err="1"/>
              <a:t>Magickal</a:t>
            </a:r>
            <a:r>
              <a:rPr lang="en-US" sz="2400" dirty="0"/>
              <a:t> beings</a:t>
            </a:r>
          </a:p>
          <a:p>
            <a:r>
              <a:rPr lang="en-US" sz="2400" b="1" dirty="0"/>
              <a:t>Avatar</a:t>
            </a:r>
            <a:r>
              <a:rPr lang="en-US" sz="2400" dirty="0"/>
              <a:t>: To take on characteristics of an entity, let them work through you.</a:t>
            </a:r>
          </a:p>
          <a:p>
            <a:pPr lvl="1"/>
            <a:r>
              <a:rPr lang="en-US" sz="2000" dirty="0"/>
              <a:t>Done during rituals, especially ritual theater / </a:t>
            </a:r>
            <a:r>
              <a:rPr lang="en-US" sz="2000" dirty="0" err="1"/>
              <a:t>folkplay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Term comes from Hindu. AKA Aspect, Drawing Down the Moon (In Wicca) </a:t>
            </a:r>
          </a:p>
          <a:p>
            <a:pPr lvl="1"/>
            <a:r>
              <a:rPr lang="en-US" sz="2000" dirty="0"/>
              <a:t>Similar to the Afro-Caribbean practice of spirit possession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How-to in </a:t>
            </a:r>
            <a:r>
              <a:rPr lang="en-US" i="1" dirty="0"/>
              <a:t>Common </a:t>
            </a:r>
            <a:r>
              <a:rPr lang="en-US" i="1" dirty="0" err="1"/>
              <a:t>Magick</a:t>
            </a:r>
            <a:r>
              <a:rPr lang="en-US" i="1" dirty="0"/>
              <a:t> </a:t>
            </a:r>
            <a:r>
              <a:rPr lang="en-US" dirty="0"/>
              <a:t>or on my website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0CA81-99DE-4AD8-BCB6-462D4C034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33" y="3119718"/>
            <a:ext cx="2433067" cy="3398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03E1E-C1FD-4F6C-B967-3F77048FA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26151" r="10203"/>
          <a:stretch/>
        </p:blipFill>
        <p:spPr>
          <a:xfrm>
            <a:off x="274096" y="75304"/>
            <a:ext cx="1892161" cy="17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AFFF-106D-47F5-AC0F-A3FAE4B0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Example of a </a:t>
            </a:r>
            <a:r>
              <a:rPr lang="en-US" dirty="0" err="1">
                <a:latin typeface="Arial Black" panose="020B0A04020102020204" pitchFamily="34" charset="0"/>
              </a:rPr>
              <a:t>Folkplay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BAFE7-F099-493C-9BBC-582C7528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0236"/>
            <a:ext cx="10515600" cy="24370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Beltane May Branch </a:t>
            </a:r>
            <a:r>
              <a:rPr lang="en-US" dirty="0"/>
              <a:t>– A branch of flowering tree (such as hawthorn or apple) decorated with flower talismans </a:t>
            </a:r>
          </a:p>
          <a:p>
            <a:pPr marL="0" indent="0">
              <a:buNone/>
            </a:pPr>
            <a:r>
              <a:rPr lang="en-US" b="1" dirty="0"/>
              <a:t>Folk Deities </a:t>
            </a:r>
          </a:p>
          <a:p>
            <a:r>
              <a:rPr lang="en-US" dirty="0"/>
              <a:t>May King / Queen, Avatar representing Spring. </a:t>
            </a:r>
          </a:p>
          <a:p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Angau</a:t>
            </a:r>
            <a:r>
              <a:rPr lang="en-US" dirty="0"/>
              <a:t> / </a:t>
            </a:r>
            <a:r>
              <a:rPr lang="en-US" dirty="0" err="1"/>
              <a:t>L’Ankou</a:t>
            </a:r>
            <a:r>
              <a:rPr lang="en-US" dirty="0"/>
              <a:t>, Avatar representing Death.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8CB1F-B4EC-4EF1-9BDB-9CA88B2C2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r="29088"/>
          <a:stretch/>
        </p:blipFill>
        <p:spPr>
          <a:xfrm>
            <a:off x="1640783" y="3647329"/>
            <a:ext cx="2124635" cy="3210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0BA368-845C-4E43-87A4-91DEEB08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00" y="3644696"/>
            <a:ext cx="2590317" cy="3210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9D6459-2B88-4B63-94BE-41FC12A7F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t="24094" r="28244"/>
          <a:stretch/>
        </p:blipFill>
        <p:spPr>
          <a:xfrm>
            <a:off x="7960900" y="3639430"/>
            <a:ext cx="2590317" cy="32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1812</Words>
  <Application>Microsoft Office PowerPoint</Application>
  <PresentationFormat>Widescreen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Celtic</vt:lpstr>
      <vt:lpstr>Copperplate Gothic Bold</vt:lpstr>
      <vt:lpstr>Copperplate Gothic Light</vt:lpstr>
      <vt:lpstr>Franklin Gothic Demi</vt:lpstr>
      <vt:lpstr>Office Theme</vt:lpstr>
      <vt:lpstr>British Isles Folk Magick Traditions</vt:lpstr>
      <vt:lpstr>Sympathetic Magick</vt:lpstr>
      <vt:lpstr>What are the folklore traditions of the British Isles?</vt:lpstr>
      <vt:lpstr>PowerPoint Presentation</vt:lpstr>
      <vt:lpstr>Where is/was it practiced?</vt:lpstr>
      <vt:lpstr>Example of a Common Tool</vt:lpstr>
      <vt:lpstr>Concepts shared by most Magick systems</vt:lpstr>
      <vt:lpstr>Folkplays and their role</vt:lpstr>
      <vt:lpstr>Example of a Folkplay</vt:lpstr>
      <vt:lpstr>Liminality:</vt:lpstr>
      <vt:lpstr>Beating the Bounds</vt:lpstr>
      <vt:lpstr>Other Praxes – Similar &amp; Different</vt:lpstr>
      <vt:lpstr>Other Praxes – Similar &amp; Different</vt:lpstr>
      <vt:lpstr>Unique British Folk Magic Praxes</vt:lpstr>
      <vt:lpstr>What British Isles Folk Magic does:</vt:lpstr>
      <vt:lpstr>Magickal Protection:</vt:lpstr>
      <vt:lpstr>Talismans / Amulets</vt:lpstr>
      <vt:lpstr>Protective Sigils:</vt:lpstr>
      <vt:lpstr>For More Information:</vt:lpstr>
      <vt:lpstr>A.C. Fisher Aldag -- VENDING</vt:lpstr>
      <vt:lpstr>common Magick origins and practices of  British Folk Magick</vt:lpstr>
      <vt:lpstr>Cambria, Indiana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Isles Folk Magick Traditions</dc:title>
  <dc:creator>ProDeskm User</dc:creator>
  <cp:lastModifiedBy>ProDeskm User</cp:lastModifiedBy>
  <cp:revision>87</cp:revision>
  <dcterms:created xsi:type="dcterms:W3CDTF">2021-02-15T22:35:04Z</dcterms:created>
  <dcterms:modified xsi:type="dcterms:W3CDTF">2021-03-06T23:49:38Z</dcterms:modified>
</cp:coreProperties>
</file>